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59" r:id="rId5"/>
    <p:sldId id="260" r:id="rId6"/>
    <p:sldId id="261" r:id="rId7"/>
    <p:sldId id="262" r:id="rId8"/>
    <p:sldId id="265" r:id="rId9"/>
    <p:sldId id="268" r:id="rId10"/>
    <p:sldId id="267" r:id="rId11"/>
    <p:sldId id="264" r:id="rId12"/>
    <p:sldId id="266"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61"/>
    <p:restoredTop sz="96405"/>
  </p:normalViewPr>
  <p:slideViewPr>
    <p:cSldViewPr snapToGrid="0" snapToObjects="1">
      <p:cViewPr varScale="1">
        <p:scale>
          <a:sx n="186" d="100"/>
          <a:sy n="186" d="100"/>
        </p:scale>
        <p:origin x="70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EB0B29-C936-4B44-9939-AEC7B6BD68F9}"/>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5222F9B3-3BBF-B645-9FF7-183C1E704A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1CD2FB4F-FEC2-A347-BEE8-06F4F3B90447}"/>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5" name="页脚占位符 4">
            <a:extLst>
              <a:ext uri="{FF2B5EF4-FFF2-40B4-BE49-F238E27FC236}">
                <a16:creationId xmlns:a16="http://schemas.microsoft.com/office/drawing/2014/main" id="{BDF5EA1B-9A85-1F49-95BF-59336ACB2316}"/>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BC9D6ACA-57D4-B345-98B0-6132B90D2F7D}"/>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1233716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B518C9-5DBF-414A-BB1C-D9D0BED7D851}"/>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5F724950-B551-A741-B27D-DAB7AC53C672}"/>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DB6262B1-06FD-514A-8564-BA5F626F3E6B}"/>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5" name="页脚占位符 4">
            <a:extLst>
              <a:ext uri="{FF2B5EF4-FFF2-40B4-BE49-F238E27FC236}">
                <a16:creationId xmlns:a16="http://schemas.microsoft.com/office/drawing/2014/main" id="{6F85A69E-7902-E94B-AC9F-746AF53C325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76914B7-60CF-C140-8C2F-C234B2565A22}"/>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3542300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BB60137-BD7E-F64F-BB7F-2B9339CC5DD6}"/>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17D4DCBC-AB37-654C-9195-BA07F1AF0175}"/>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49F75086-B46B-DB41-AA87-75714D752340}"/>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5" name="页脚占位符 4">
            <a:extLst>
              <a:ext uri="{FF2B5EF4-FFF2-40B4-BE49-F238E27FC236}">
                <a16:creationId xmlns:a16="http://schemas.microsoft.com/office/drawing/2014/main" id="{E3E62EA4-51DA-854A-AC90-E40AE1E5254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964E0238-7E53-CC4A-A729-E5E6B4C51F12}"/>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1402441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209FA3-F1E1-D04E-B968-6E272D0FEA09}"/>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DE6F7018-4494-7743-AA4A-C6C58A5039CF}"/>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1D306048-32F5-4B46-9B4E-EA8A0F7CF091}"/>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5" name="页脚占位符 4">
            <a:extLst>
              <a:ext uri="{FF2B5EF4-FFF2-40B4-BE49-F238E27FC236}">
                <a16:creationId xmlns:a16="http://schemas.microsoft.com/office/drawing/2014/main" id="{58968FE9-214A-1248-B82D-14EFA901F79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CA26ADB-148D-C046-A070-7C64D2952CE0}"/>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34776816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0293B6-192B-2049-9D57-B7ADB5283E1B}"/>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6AE9EE9B-5E59-1240-8381-E0D821E164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86BE3394-259B-5745-8332-ECE45F767E7E}"/>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5" name="页脚占位符 4">
            <a:extLst>
              <a:ext uri="{FF2B5EF4-FFF2-40B4-BE49-F238E27FC236}">
                <a16:creationId xmlns:a16="http://schemas.microsoft.com/office/drawing/2014/main" id="{C277DCE5-4F25-A647-9F5C-657193A88F9D}"/>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A5A9E3B-7F3B-344F-A984-2E7BAEBCECDD}"/>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2393619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E2B443-66E8-AD49-BB6B-813C5D7919B0}"/>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0A5FFA77-1024-E042-8D23-137CA369FB18}"/>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ED33A266-AF0F-B541-B126-E9ABD4DB2893}"/>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B9235B67-9C49-7146-9A08-17D015577B15}"/>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6" name="页脚占位符 5">
            <a:extLst>
              <a:ext uri="{FF2B5EF4-FFF2-40B4-BE49-F238E27FC236}">
                <a16:creationId xmlns:a16="http://schemas.microsoft.com/office/drawing/2014/main" id="{5FF89C7D-3871-DD46-80F4-30F9523FC2F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574DA009-86E8-414C-A74B-773B58796946}"/>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3270572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3389AE-3AAC-CF4F-BDF2-6E0B8EC3DF94}"/>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0BB6EE21-0325-AD40-BAC8-9B0A11B050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FCC5E115-1B78-154D-8D70-A1E4643A2C35}"/>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7FECFD14-5151-E04A-BF79-39007F2DA8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E6AB92FB-702F-1C4B-879D-6BD836A612D9}"/>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5A39D4E7-0772-BE4B-B005-6892692BE52F}"/>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8" name="页脚占位符 7">
            <a:extLst>
              <a:ext uri="{FF2B5EF4-FFF2-40B4-BE49-F238E27FC236}">
                <a16:creationId xmlns:a16="http://schemas.microsoft.com/office/drawing/2014/main" id="{FB14AFF0-BC10-9A4F-A41F-9F16F327F233}"/>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6ABB23D6-E8D6-BA45-A971-FDC579BDAA93}"/>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3336597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EBF53D-FD3B-E046-84C0-C7070FB3FA0C}"/>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ED80B01B-A85A-8E43-ABC7-E03EAD3EA693}"/>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4" name="页脚占位符 3">
            <a:extLst>
              <a:ext uri="{FF2B5EF4-FFF2-40B4-BE49-F238E27FC236}">
                <a16:creationId xmlns:a16="http://schemas.microsoft.com/office/drawing/2014/main" id="{776AF6D1-02B3-584C-A2DE-DB85410DD060}"/>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B41B3188-3E96-D948-8F38-32E453E13580}"/>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3689039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C7F3E17-E792-4242-9A21-3B437066970D}"/>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3" name="页脚占位符 2">
            <a:extLst>
              <a:ext uri="{FF2B5EF4-FFF2-40B4-BE49-F238E27FC236}">
                <a16:creationId xmlns:a16="http://schemas.microsoft.com/office/drawing/2014/main" id="{C78DCC37-783C-CA47-B55F-9E9A1FFDB717}"/>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1DD4096F-2561-3C45-8304-D0AB50A2CBFC}"/>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810684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E38990-5A00-3B47-B03A-895E45142A6F}"/>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B116B5C3-EBDE-C342-99A4-3F8F9FFC44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F69E4961-8510-A348-BAF0-6B5DA85E60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053875CE-D795-F14B-A535-B190ED1D1544}"/>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6" name="页脚占位符 5">
            <a:extLst>
              <a:ext uri="{FF2B5EF4-FFF2-40B4-BE49-F238E27FC236}">
                <a16:creationId xmlns:a16="http://schemas.microsoft.com/office/drawing/2014/main" id="{C9D69F5A-ECF4-F446-B03B-BE0AF7B65E0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DB23F78B-4970-1446-8C1A-F5CA80B793C1}"/>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23131671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64985B-9BE1-904E-AF46-D4234A19F31B}"/>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54A7534A-3225-7840-B17E-EF9F17DF64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BF9C57AF-368F-3441-B40D-5C050F99CA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C666777A-C561-1D4E-9FB8-E6BFD5AD4B77}"/>
              </a:ext>
            </a:extLst>
          </p:cNvPr>
          <p:cNvSpPr>
            <a:spLocks noGrp="1"/>
          </p:cNvSpPr>
          <p:nvPr>
            <p:ph type="dt" sz="half" idx="10"/>
          </p:nvPr>
        </p:nvSpPr>
        <p:spPr/>
        <p:txBody>
          <a:bodyPr/>
          <a:lstStyle/>
          <a:p>
            <a:fld id="{C0CA40DA-252B-8449-BEEF-490946EBCF23}" type="datetimeFigureOut">
              <a:rPr kumimoji="1" lang="zh-CN" altLang="en-US" smtClean="0"/>
              <a:t>2021/9/16</a:t>
            </a:fld>
            <a:endParaRPr kumimoji="1" lang="zh-CN" altLang="en-US"/>
          </a:p>
        </p:txBody>
      </p:sp>
      <p:sp>
        <p:nvSpPr>
          <p:cNvPr id="6" name="页脚占位符 5">
            <a:extLst>
              <a:ext uri="{FF2B5EF4-FFF2-40B4-BE49-F238E27FC236}">
                <a16:creationId xmlns:a16="http://schemas.microsoft.com/office/drawing/2014/main" id="{74F3493F-594E-E648-AAB9-4C5FB2D1435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375A6543-A22E-7748-89F9-8B7BFB71FFC2}"/>
              </a:ext>
            </a:extLst>
          </p:cNvPr>
          <p:cNvSpPr>
            <a:spLocks noGrp="1"/>
          </p:cNvSpPr>
          <p:nvPr>
            <p:ph type="sldNum" sz="quarter" idx="12"/>
          </p:nvPr>
        </p:nvSpPr>
        <p:spPr/>
        <p:txBody>
          <a:body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3747430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A19504A-1168-9D40-8095-2618CB4B91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9E91F5C9-E476-CF48-B0A8-9C8EFAEB4B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3595153-F30B-5349-976B-294AFFBE4A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CA40DA-252B-8449-BEEF-490946EBCF23}" type="datetimeFigureOut">
              <a:rPr kumimoji="1" lang="zh-CN" altLang="en-US" smtClean="0"/>
              <a:t>2021/9/16</a:t>
            </a:fld>
            <a:endParaRPr kumimoji="1" lang="zh-CN" altLang="en-US"/>
          </a:p>
        </p:txBody>
      </p:sp>
      <p:sp>
        <p:nvSpPr>
          <p:cNvPr id="5" name="页脚占位符 4">
            <a:extLst>
              <a:ext uri="{FF2B5EF4-FFF2-40B4-BE49-F238E27FC236}">
                <a16:creationId xmlns:a16="http://schemas.microsoft.com/office/drawing/2014/main" id="{780A3A7C-A9D0-4846-A0BC-E2213BA3A3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3AB6D5A6-0472-D34F-98CD-4B6C084AD4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A9EDB1-5C85-0649-AC98-A5B672262B2F}" type="slidenum">
              <a:rPr kumimoji="1" lang="zh-CN" altLang="en-US" smtClean="0"/>
              <a:t>‹#›</a:t>
            </a:fld>
            <a:endParaRPr kumimoji="1" lang="zh-CN" altLang="en-US"/>
          </a:p>
        </p:txBody>
      </p:sp>
    </p:spTree>
    <p:extLst>
      <p:ext uri="{BB962C8B-B14F-4D97-AF65-F5344CB8AC3E}">
        <p14:creationId xmlns:p14="http://schemas.microsoft.com/office/powerpoint/2010/main" val="17133772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AA378E-C6E2-F844-9F43-7368C9CE5CE6}"/>
              </a:ext>
            </a:extLst>
          </p:cNvPr>
          <p:cNvSpPr>
            <a:spLocks noGrp="1"/>
          </p:cNvSpPr>
          <p:nvPr>
            <p:ph type="ctrTitle"/>
          </p:nvPr>
        </p:nvSpPr>
        <p:spPr>
          <a:xfrm>
            <a:off x="97277" y="963579"/>
            <a:ext cx="11819106" cy="2136740"/>
          </a:xfrm>
        </p:spPr>
        <p:txBody>
          <a:bodyPr>
            <a:normAutofit fontScale="90000"/>
          </a:bodyPr>
          <a:lstStyle/>
          <a:p>
            <a:r>
              <a:rPr kumimoji="1" lang="en-US" altLang="zh-CN" dirty="0">
                <a:latin typeface="Palatino Linotype" panose="02040502050505030304" pitchFamily="18" charset="0"/>
                <a:cs typeface="Times New Roman" panose="02020603050405020304" pitchFamily="18" charset="0"/>
              </a:rPr>
              <a:t>Anomalously strong near-neighbor attraction in doped 1D </a:t>
            </a:r>
            <a:r>
              <a:rPr kumimoji="1" lang="en-US" altLang="zh-CN" dirty="0" err="1">
                <a:latin typeface="Palatino Linotype" panose="02040502050505030304" pitchFamily="18" charset="0"/>
                <a:cs typeface="Times New Roman" panose="02020603050405020304" pitchFamily="18" charset="0"/>
              </a:rPr>
              <a:t>cuprate</a:t>
            </a:r>
            <a:r>
              <a:rPr kumimoji="1" lang="en-US" altLang="zh-CN" dirty="0">
                <a:latin typeface="Palatino Linotype" panose="02040502050505030304" pitchFamily="18" charset="0"/>
                <a:cs typeface="Times New Roman" panose="02020603050405020304" pitchFamily="18" charset="0"/>
              </a:rPr>
              <a:t> chains</a:t>
            </a:r>
            <a:endParaRPr kumimoji="1" lang="zh-CN" altLang="en-US" dirty="0">
              <a:latin typeface="Palatino Linotype" panose="0204050205050503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1EB7A3C3-CE43-E244-A337-14F2A4F2FA5E}"/>
              </a:ext>
            </a:extLst>
          </p:cNvPr>
          <p:cNvSpPr>
            <a:spLocks noGrp="1"/>
          </p:cNvSpPr>
          <p:nvPr>
            <p:ph type="subTitle" idx="1"/>
          </p:nvPr>
        </p:nvSpPr>
        <p:spPr>
          <a:xfrm>
            <a:off x="1524000" y="3757681"/>
            <a:ext cx="9144000" cy="1067238"/>
          </a:xfrm>
        </p:spPr>
        <p:txBody>
          <a:bodyPr/>
          <a:lstStyle/>
          <a:p>
            <a:r>
              <a:rPr kumimoji="1" lang="en-US" altLang="zh-CN" dirty="0">
                <a:latin typeface="Gill Sans MT" panose="020B0502020104020203" pitchFamily="34" charset="0"/>
              </a:rPr>
              <a:t>Group meeting Sep. 15</a:t>
            </a:r>
            <a:r>
              <a:rPr kumimoji="1" lang="en-US" altLang="zh-CN" baseline="30000" dirty="0">
                <a:latin typeface="Gill Sans MT" panose="020B0502020104020203" pitchFamily="34" charset="0"/>
              </a:rPr>
              <a:t>th</a:t>
            </a:r>
            <a:r>
              <a:rPr kumimoji="1" lang="en-US" altLang="zh-CN" dirty="0">
                <a:latin typeface="Gill Sans MT" panose="020B0502020104020203" pitchFamily="34" charset="0"/>
              </a:rPr>
              <a:t> </a:t>
            </a:r>
            <a:endParaRPr kumimoji="1" lang="zh-CN" altLang="en-US" dirty="0">
              <a:latin typeface="Gill Sans MT" panose="020B0502020104020203" pitchFamily="34" charset="0"/>
            </a:endParaRPr>
          </a:p>
        </p:txBody>
      </p:sp>
      <p:sp>
        <p:nvSpPr>
          <p:cNvPr id="4" name="矩形 3">
            <a:extLst>
              <a:ext uri="{FF2B5EF4-FFF2-40B4-BE49-F238E27FC236}">
                <a16:creationId xmlns:a16="http://schemas.microsoft.com/office/drawing/2014/main" id="{4071659A-2241-254B-A378-51F7CE4B45E9}"/>
              </a:ext>
            </a:extLst>
          </p:cNvPr>
          <p:cNvSpPr/>
          <p:nvPr/>
        </p:nvSpPr>
        <p:spPr>
          <a:xfrm>
            <a:off x="4948518" y="6286167"/>
            <a:ext cx="8534400" cy="369332"/>
          </a:xfrm>
          <a:prstGeom prst="rect">
            <a:avLst/>
          </a:prstGeom>
        </p:spPr>
        <p:txBody>
          <a:bodyPr wrap="square">
            <a:spAutoFit/>
          </a:bodyPr>
          <a:lstStyle/>
          <a:p>
            <a:r>
              <a:rPr lang="zh-CN" altLang="en-US" dirty="0">
                <a:latin typeface="Century Gothic" panose="020B0502020202020204" pitchFamily="34" charset="0"/>
              </a:rPr>
              <a:t>Chen et al., Science 373, 1235–1239 (2021)</a:t>
            </a:r>
            <a:r>
              <a:rPr lang="en-US" altLang="zh-CN" dirty="0">
                <a:latin typeface="Century Gothic" panose="020B0502020202020204" pitchFamily="34" charset="0"/>
              </a:rPr>
              <a:t>   </a:t>
            </a:r>
            <a:r>
              <a:rPr lang="zh-CN" altLang="en-US" dirty="0">
                <a:latin typeface="Century Gothic" panose="020B0502020202020204" pitchFamily="34" charset="0"/>
              </a:rPr>
              <a:t>10 September 2021</a:t>
            </a:r>
          </a:p>
        </p:txBody>
      </p:sp>
    </p:spTree>
    <p:extLst>
      <p:ext uri="{BB962C8B-B14F-4D97-AF65-F5344CB8AC3E}">
        <p14:creationId xmlns:p14="http://schemas.microsoft.com/office/powerpoint/2010/main" val="2493666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D98CF56-653B-AB4C-AC6B-D4C76F3EEF60}"/>
              </a:ext>
            </a:extLst>
          </p:cNvPr>
          <p:cNvSpPr>
            <a:spLocks noGrp="1"/>
          </p:cNvSpPr>
          <p:nvPr>
            <p:ph idx="1"/>
          </p:nvPr>
        </p:nvSpPr>
        <p:spPr>
          <a:xfrm>
            <a:off x="4048913" y="3324416"/>
            <a:ext cx="2365638" cy="931325"/>
          </a:xfrm>
        </p:spPr>
        <p:txBody>
          <a:bodyPr>
            <a:normAutofit/>
          </a:bodyPr>
          <a:lstStyle/>
          <a:p>
            <a:pPr marL="0" indent="0">
              <a:buNone/>
            </a:pPr>
            <a:r>
              <a:rPr kumimoji="1" lang="en-US" altLang="zh-CN" sz="4800" dirty="0"/>
              <a:t>Thanks</a:t>
            </a:r>
            <a:endParaRPr kumimoji="1" lang="zh-CN" altLang="en-US" sz="4800" dirty="0"/>
          </a:p>
        </p:txBody>
      </p:sp>
    </p:spTree>
    <p:extLst>
      <p:ext uri="{BB962C8B-B14F-4D97-AF65-F5344CB8AC3E}">
        <p14:creationId xmlns:p14="http://schemas.microsoft.com/office/powerpoint/2010/main" val="2368010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AFED54-8614-9F4E-91B6-9F52F53A6ABE}"/>
              </a:ext>
            </a:extLst>
          </p:cNvPr>
          <p:cNvSpPr>
            <a:spLocks noGrp="1"/>
          </p:cNvSpPr>
          <p:nvPr>
            <p:ph type="title"/>
          </p:nvPr>
        </p:nvSpPr>
        <p:spPr>
          <a:xfrm>
            <a:off x="622063" y="743262"/>
            <a:ext cx="6288037" cy="1085539"/>
          </a:xfrm>
        </p:spPr>
        <p:txBody>
          <a:bodyPr>
            <a:normAutofit/>
          </a:bodyPr>
          <a:lstStyle/>
          <a:p>
            <a:r>
              <a:rPr kumimoji="1" lang="en-US" altLang="zh-CN" sz="2400" dirty="0">
                <a:latin typeface="Gill Sans MT" panose="020B0502020104020203" pitchFamily="34" charset="0"/>
              </a:rPr>
              <a:t>Binding energy of the holon and </a:t>
            </a:r>
            <a:r>
              <a:rPr kumimoji="1" lang="en-US" altLang="zh-CN" sz="2400" dirty="0" err="1">
                <a:latin typeface="Gill Sans MT" panose="020B0502020104020203" pitchFamily="34" charset="0"/>
              </a:rPr>
              <a:t>spinon</a:t>
            </a:r>
            <a:r>
              <a:rPr kumimoji="1" lang="en-US" altLang="zh-CN" sz="2400" dirty="0">
                <a:latin typeface="Gill Sans MT" panose="020B0502020104020203" pitchFamily="34" charset="0"/>
              </a:rPr>
              <a:t>,</a:t>
            </a:r>
            <a:br>
              <a:rPr kumimoji="1" lang="en-US" altLang="zh-CN" sz="2400" dirty="0">
                <a:latin typeface="Gill Sans MT" panose="020B0502020104020203" pitchFamily="34" charset="0"/>
              </a:rPr>
            </a:br>
            <a:r>
              <a:rPr kumimoji="1" lang="en-US" altLang="zh-CN" sz="2400" dirty="0">
                <a:latin typeface="Gill Sans MT" panose="020B0502020104020203" pitchFamily="34" charset="0"/>
              </a:rPr>
              <a:t>gives Hubbard U=8t, (t=0.6eV, J=4t^2/U=0.3eV) </a:t>
            </a:r>
            <a:endParaRPr kumimoji="1" lang="zh-CN" altLang="en-US" sz="2400" dirty="0">
              <a:latin typeface="Gill Sans MT" panose="020B0502020104020203" pitchFamily="34" charset="0"/>
            </a:endParaRPr>
          </a:p>
        </p:txBody>
      </p:sp>
      <p:pic>
        <p:nvPicPr>
          <p:cNvPr id="4" name="图片 3">
            <a:extLst>
              <a:ext uri="{FF2B5EF4-FFF2-40B4-BE49-F238E27FC236}">
                <a16:creationId xmlns:a16="http://schemas.microsoft.com/office/drawing/2014/main" id="{CB667097-0EC2-8645-9AB0-E66871654A00}"/>
              </a:ext>
            </a:extLst>
          </p:cNvPr>
          <p:cNvPicPr>
            <a:picLocks noChangeAspect="1"/>
          </p:cNvPicPr>
          <p:nvPr/>
        </p:nvPicPr>
        <p:blipFill>
          <a:blip r:embed="rId2"/>
          <a:stretch>
            <a:fillRect/>
          </a:stretch>
        </p:blipFill>
        <p:spPr>
          <a:xfrm>
            <a:off x="622063" y="1828801"/>
            <a:ext cx="4608709" cy="4231678"/>
          </a:xfrm>
          <a:prstGeom prst="rect">
            <a:avLst/>
          </a:prstGeom>
        </p:spPr>
      </p:pic>
    </p:spTree>
    <p:extLst>
      <p:ext uri="{BB962C8B-B14F-4D97-AF65-F5344CB8AC3E}">
        <p14:creationId xmlns:p14="http://schemas.microsoft.com/office/powerpoint/2010/main" val="2747847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0727D821-F352-8743-89F0-842DDC3251B7}"/>
              </a:ext>
            </a:extLst>
          </p:cNvPr>
          <p:cNvSpPr/>
          <p:nvPr/>
        </p:nvSpPr>
        <p:spPr>
          <a:xfrm>
            <a:off x="1006069" y="2102959"/>
            <a:ext cx="6096000" cy="2308324"/>
          </a:xfrm>
          <a:prstGeom prst="rect">
            <a:avLst/>
          </a:prstGeom>
        </p:spPr>
        <p:txBody>
          <a:bodyPr>
            <a:spAutoFit/>
          </a:bodyPr>
          <a:lstStyle/>
          <a:p>
            <a:r>
              <a:rPr lang="zh-CN" altLang="en-US" dirty="0"/>
              <a:t>An order-of-magnitude estimate of the effective interaction can be given by assuming V ~ g</a:t>
            </a:r>
            <a:r>
              <a:rPr lang="en-US" altLang="zh-CN" dirty="0"/>
              <a:t>^</a:t>
            </a:r>
            <a:r>
              <a:rPr lang="zh-CN" altLang="en-US" dirty="0"/>
              <a:t>2 /w, where g is the electronphonon coupling strength and w is the phonon frequency. Taking the phonon energy w as 50 meV, and the extracted effective interaction V = –t (Fig.4 in the main text) leads to an estimate for the coupling of g ~ 175 meV, which is consistent with the estimate from resonant inelastic x-ray scattering measurements on another 1D cuprate system</a:t>
            </a:r>
          </a:p>
        </p:txBody>
      </p:sp>
    </p:spTree>
    <p:extLst>
      <p:ext uri="{BB962C8B-B14F-4D97-AF65-F5344CB8AC3E}">
        <p14:creationId xmlns:p14="http://schemas.microsoft.com/office/powerpoint/2010/main" val="2326769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115E33-0DEF-9946-A649-FA030ED702EB}"/>
              </a:ext>
            </a:extLst>
          </p:cNvPr>
          <p:cNvSpPr>
            <a:spLocks noGrp="1"/>
          </p:cNvSpPr>
          <p:nvPr>
            <p:ph type="title"/>
          </p:nvPr>
        </p:nvSpPr>
        <p:spPr>
          <a:xfrm>
            <a:off x="165847" y="18255"/>
            <a:ext cx="10515600" cy="968304"/>
          </a:xfrm>
        </p:spPr>
        <p:txBody>
          <a:bodyPr>
            <a:normAutofit/>
          </a:bodyPr>
          <a:lstStyle/>
          <a:p>
            <a:r>
              <a:rPr kumimoji="1" lang="en-US" altLang="zh-CN" sz="4000" dirty="0">
                <a:latin typeface="Palatino Linotype" panose="02040502050505030304" pitchFamily="18" charset="0"/>
                <a:cs typeface="Times New Roman" panose="02020603050405020304" pitchFamily="18" charset="0"/>
              </a:rPr>
              <a:t>Spin-charge separation in a 1D system</a:t>
            </a:r>
            <a:endParaRPr kumimoji="1" lang="zh-CN" altLang="en-US" sz="4000" dirty="0">
              <a:latin typeface="Palatino Linotype" panose="0204050205050503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7ACF4C5B-B4F0-FF46-918C-93ABF3ECB495}"/>
              </a:ext>
            </a:extLst>
          </p:cNvPr>
          <p:cNvPicPr>
            <a:picLocks noChangeAspect="1"/>
          </p:cNvPicPr>
          <p:nvPr/>
        </p:nvPicPr>
        <p:blipFill>
          <a:blip r:embed="rId2"/>
          <a:stretch>
            <a:fillRect/>
          </a:stretch>
        </p:blipFill>
        <p:spPr>
          <a:xfrm>
            <a:off x="275219" y="986559"/>
            <a:ext cx="6557682" cy="3070553"/>
          </a:xfrm>
          <a:prstGeom prst="rect">
            <a:avLst/>
          </a:prstGeom>
        </p:spPr>
      </p:pic>
      <p:sp>
        <p:nvSpPr>
          <p:cNvPr id="5" name="矩形 4">
            <a:extLst>
              <a:ext uri="{FF2B5EF4-FFF2-40B4-BE49-F238E27FC236}">
                <a16:creationId xmlns:a16="http://schemas.microsoft.com/office/drawing/2014/main" id="{43E00976-AAC7-FB4D-92F6-790260BB973B}"/>
              </a:ext>
            </a:extLst>
          </p:cNvPr>
          <p:cNvSpPr/>
          <p:nvPr/>
        </p:nvSpPr>
        <p:spPr>
          <a:xfrm>
            <a:off x="275219" y="4057112"/>
            <a:ext cx="3123302" cy="523220"/>
          </a:xfrm>
          <a:prstGeom prst="rect">
            <a:avLst/>
          </a:prstGeom>
        </p:spPr>
        <p:txBody>
          <a:bodyPr wrap="square">
            <a:spAutoFit/>
          </a:bodyPr>
          <a:lstStyle/>
          <a:p>
            <a:r>
              <a:rPr lang="zh-CN" altLang="en-US" sz="1400" dirty="0">
                <a:latin typeface="Gill Sans MT" panose="020B0502020104020203" pitchFamily="34" charset="0"/>
              </a:rPr>
              <a:t>Schematic of an example photoemission process in a 1D AFM chain</a:t>
            </a:r>
          </a:p>
        </p:txBody>
      </p:sp>
      <p:sp>
        <p:nvSpPr>
          <p:cNvPr id="6" name="矩形 5">
            <a:extLst>
              <a:ext uri="{FF2B5EF4-FFF2-40B4-BE49-F238E27FC236}">
                <a16:creationId xmlns:a16="http://schemas.microsoft.com/office/drawing/2014/main" id="{47040BC4-6EE6-A545-B5CA-DEDF0FD9D4E3}"/>
              </a:ext>
            </a:extLst>
          </p:cNvPr>
          <p:cNvSpPr/>
          <p:nvPr/>
        </p:nvSpPr>
        <p:spPr>
          <a:xfrm>
            <a:off x="3909060" y="4085178"/>
            <a:ext cx="3230880" cy="523220"/>
          </a:xfrm>
          <a:prstGeom prst="rect">
            <a:avLst/>
          </a:prstGeom>
        </p:spPr>
        <p:txBody>
          <a:bodyPr wrap="square">
            <a:spAutoFit/>
          </a:bodyPr>
          <a:lstStyle/>
          <a:p>
            <a:r>
              <a:rPr lang="zh-CN" altLang="en-US" sz="1400" dirty="0">
                <a:latin typeface="Gill Sans MT" panose="020B0502020104020203" pitchFamily="34" charset="0"/>
              </a:rPr>
              <a:t>Schematic diagram of the spectral dispersion relation for an undoped chain.</a:t>
            </a:r>
          </a:p>
        </p:txBody>
      </p:sp>
      <p:pic>
        <p:nvPicPr>
          <p:cNvPr id="3" name="图片 2">
            <a:extLst>
              <a:ext uri="{FF2B5EF4-FFF2-40B4-BE49-F238E27FC236}">
                <a16:creationId xmlns:a16="http://schemas.microsoft.com/office/drawing/2014/main" id="{549C2F1A-9052-C340-A0D3-1EF62B85F055}"/>
              </a:ext>
            </a:extLst>
          </p:cNvPr>
          <p:cNvPicPr>
            <a:picLocks noChangeAspect="1"/>
          </p:cNvPicPr>
          <p:nvPr/>
        </p:nvPicPr>
        <p:blipFill>
          <a:blip r:embed="rId3"/>
          <a:stretch>
            <a:fillRect/>
          </a:stretch>
        </p:blipFill>
        <p:spPr>
          <a:xfrm>
            <a:off x="6832900" y="1311887"/>
            <a:ext cx="5327153" cy="1836949"/>
          </a:xfrm>
          <a:prstGeom prst="rect">
            <a:avLst/>
          </a:prstGeom>
        </p:spPr>
      </p:pic>
      <p:sp>
        <p:nvSpPr>
          <p:cNvPr id="7" name="矩形 6">
            <a:extLst>
              <a:ext uri="{FF2B5EF4-FFF2-40B4-BE49-F238E27FC236}">
                <a16:creationId xmlns:a16="http://schemas.microsoft.com/office/drawing/2014/main" id="{DBF5FF24-76FF-3849-B8BC-3B3968792713}"/>
              </a:ext>
            </a:extLst>
          </p:cNvPr>
          <p:cNvSpPr/>
          <p:nvPr/>
        </p:nvSpPr>
        <p:spPr>
          <a:xfrm>
            <a:off x="7818880" y="4148523"/>
            <a:ext cx="3230880" cy="738664"/>
          </a:xfrm>
          <a:prstGeom prst="rect">
            <a:avLst/>
          </a:prstGeom>
        </p:spPr>
        <p:txBody>
          <a:bodyPr wrap="square">
            <a:spAutoFit/>
          </a:bodyPr>
          <a:lstStyle/>
          <a:p>
            <a:r>
              <a:rPr lang="en-US" altLang="zh-CN" sz="1400" dirty="0">
                <a:latin typeface="Gill Sans MT" panose="020B0502020104020203" pitchFamily="34" charset="0"/>
              </a:rPr>
              <a:t>Spectrum functions from Bethe ansatz for Hubbard model</a:t>
            </a:r>
            <a:r>
              <a:rPr lang="zh-CN" altLang="en-US" sz="1400" dirty="0">
                <a:latin typeface="Gill Sans MT" panose="020B0502020104020203" pitchFamily="34" charset="0"/>
              </a:rPr>
              <a:t>.</a:t>
            </a:r>
            <a:endParaRPr lang="en-US" altLang="zh-CN" sz="1400" dirty="0">
              <a:latin typeface="Gill Sans MT" panose="020B0502020104020203" pitchFamily="34" charset="0"/>
            </a:endParaRPr>
          </a:p>
          <a:p>
            <a:r>
              <a:rPr lang="en-US" altLang="zh-CN" sz="1400" i="1" dirty="0">
                <a:latin typeface="Gill Sans MT" panose="020B0502020104020203" pitchFamily="34" charset="0"/>
              </a:rPr>
              <a:t>DOI: 10.1103/PhysRevLett.105.106402</a:t>
            </a:r>
            <a:endParaRPr lang="zh-CN" altLang="en-US" sz="1400" i="1" dirty="0">
              <a:latin typeface="Gill Sans MT" panose="020B0502020104020203" pitchFamily="34" charset="0"/>
            </a:endParaRPr>
          </a:p>
        </p:txBody>
      </p:sp>
    </p:spTree>
    <p:extLst>
      <p:ext uri="{BB962C8B-B14F-4D97-AF65-F5344CB8AC3E}">
        <p14:creationId xmlns:p14="http://schemas.microsoft.com/office/powerpoint/2010/main" val="84811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3B94AB-9159-B242-B42E-609B32A6DD1E}"/>
              </a:ext>
            </a:extLst>
          </p:cNvPr>
          <p:cNvSpPr>
            <a:spLocks noGrp="1"/>
          </p:cNvSpPr>
          <p:nvPr>
            <p:ph type="title"/>
          </p:nvPr>
        </p:nvSpPr>
        <p:spPr>
          <a:xfrm>
            <a:off x="478399" y="324212"/>
            <a:ext cx="10515600" cy="1170735"/>
          </a:xfrm>
        </p:spPr>
        <p:txBody>
          <a:bodyPr/>
          <a:lstStyle/>
          <a:p>
            <a:r>
              <a:rPr kumimoji="1" lang="en-US" altLang="zh-CN" dirty="0">
                <a:latin typeface="Palatino Linotype" panose="02040502050505030304" pitchFamily="18" charset="0"/>
              </a:rPr>
              <a:t>The motivation of the experiment</a:t>
            </a:r>
            <a:endParaRPr kumimoji="1" lang="zh-CN" altLang="en-US" dirty="0">
              <a:latin typeface="Palatino Linotype" panose="02040502050505030304" pitchFamily="18" charset="0"/>
            </a:endParaRPr>
          </a:p>
        </p:txBody>
      </p:sp>
      <p:sp>
        <p:nvSpPr>
          <p:cNvPr id="3" name="内容占位符 2">
            <a:extLst>
              <a:ext uri="{FF2B5EF4-FFF2-40B4-BE49-F238E27FC236}">
                <a16:creationId xmlns:a16="http://schemas.microsoft.com/office/drawing/2014/main" id="{2D24AB90-6EC6-034A-A297-4506C6ABCA6E}"/>
              </a:ext>
            </a:extLst>
          </p:cNvPr>
          <p:cNvSpPr>
            <a:spLocks noGrp="1"/>
          </p:cNvSpPr>
          <p:nvPr>
            <p:ph idx="1"/>
          </p:nvPr>
        </p:nvSpPr>
        <p:spPr/>
        <p:txBody>
          <a:bodyPr/>
          <a:lstStyle/>
          <a:p>
            <a:r>
              <a:rPr kumimoji="1" lang="en-US" altLang="zh-CN" dirty="0">
                <a:latin typeface="Gill Sans MT" panose="020B0502020104020203" pitchFamily="34" charset="0"/>
              </a:rPr>
              <a:t>So far, there remains no exact solution of many-body Hamiltonians in 2D </a:t>
            </a:r>
            <a:r>
              <a:rPr kumimoji="1" lang="en-US" altLang="zh-CN" dirty="0" err="1">
                <a:latin typeface="Gill Sans MT" panose="020B0502020104020203" pitchFamily="34" charset="0"/>
              </a:rPr>
              <a:t>cuprate</a:t>
            </a:r>
            <a:r>
              <a:rPr kumimoji="1" lang="en-US" altLang="zh-CN" dirty="0">
                <a:latin typeface="Gill Sans MT" panose="020B0502020104020203" pitchFamily="34" charset="0"/>
              </a:rPr>
              <a:t> systems, making a quantitative comparison between theory and experiment a challenge.</a:t>
            </a:r>
          </a:p>
          <a:p>
            <a:r>
              <a:rPr kumimoji="1" lang="en-US" altLang="zh-CN" dirty="0">
                <a:latin typeface="Gill Sans MT" panose="020B0502020104020203" pitchFamily="34" charset="0"/>
              </a:rPr>
              <a:t>In particular, it remains undetermined whether fundamental Hamiltonians, like the Hubbard or t-J models, contain all of the essential ingredients for general </a:t>
            </a:r>
            <a:r>
              <a:rPr kumimoji="1" lang="en-US" altLang="zh-CN" dirty="0" err="1">
                <a:latin typeface="Gill Sans MT" panose="020B0502020104020203" pitchFamily="34" charset="0"/>
              </a:rPr>
              <a:t>cuprate</a:t>
            </a:r>
            <a:r>
              <a:rPr kumimoji="1" lang="en-US" altLang="zh-CN" dirty="0">
                <a:latin typeface="Gill Sans MT" panose="020B0502020104020203" pitchFamily="34" charset="0"/>
              </a:rPr>
              <a:t> properties, including d-wave superconductivity in 2D.</a:t>
            </a:r>
          </a:p>
          <a:p>
            <a:r>
              <a:rPr kumimoji="1" lang="en-US" altLang="zh-CN" dirty="0">
                <a:latin typeface="Gill Sans MT" panose="020B0502020104020203" pitchFamily="34" charset="0"/>
              </a:rPr>
              <a:t>To address this question, a doping-dependent study of a 1D </a:t>
            </a:r>
            <a:r>
              <a:rPr kumimoji="1" lang="en-US" altLang="zh-CN" dirty="0" err="1">
                <a:latin typeface="Gill Sans MT" panose="020B0502020104020203" pitchFamily="34" charset="0"/>
              </a:rPr>
              <a:t>cuprate</a:t>
            </a:r>
            <a:r>
              <a:rPr kumimoji="1" lang="en-US" altLang="zh-CN" dirty="0">
                <a:latin typeface="Gill Sans MT" panose="020B0502020104020203" pitchFamily="34" charset="0"/>
              </a:rPr>
              <a:t> chain compound would be beneficial.</a:t>
            </a:r>
            <a:endParaRPr kumimoji="1" lang="zh-CN" altLang="en-US" dirty="0">
              <a:latin typeface="Gill Sans MT" panose="020B0502020104020203" pitchFamily="34" charset="0"/>
            </a:endParaRPr>
          </a:p>
        </p:txBody>
      </p:sp>
    </p:spTree>
    <p:extLst>
      <p:ext uri="{BB962C8B-B14F-4D97-AF65-F5344CB8AC3E}">
        <p14:creationId xmlns:p14="http://schemas.microsoft.com/office/powerpoint/2010/main" val="2891341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9FA602-4CF9-9A4B-A870-83C68EA53969}"/>
              </a:ext>
            </a:extLst>
          </p:cNvPr>
          <p:cNvSpPr>
            <a:spLocks noGrp="1"/>
          </p:cNvSpPr>
          <p:nvPr>
            <p:ph type="title"/>
          </p:nvPr>
        </p:nvSpPr>
        <p:spPr>
          <a:xfrm>
            <a:off x="385010" y="84441"/>
            <a:ext cx="10515600" cy="933088"/>
          </a:xfrm>
        </p:spPr>
        <p:txBody>
          <a:bodyPr/>
          <a:lstStyle/>
          <a:p>
            <a:r>
              <a:rPr kumimoji="1" lang="en-US" altLang="zh-CN" dirty="0">
                <a:latin typeface="Palatino Linotype" panose="02040502050505030304" pitchFamily="18" charset="0"/>
              </a:rPr>
              <a:t>The 1D </a:t>
            </a:r>
            <a:r>
              <a:rPr kumimoji="1" lang="en-US" altLang="zh-CN" dirty="0" err="1">
                <a:latin typeface="Palatino Linotype" panose="02040502050505030304" pitchFamily="18" charset="0"/>
              </a:rPr>
              <a:t>cuprate</a:t>
            </a:r>
            <a:r>
              <a:rPr kumimoji="1" lang="en-US" altLang="zh-CN" dirty="0">
                <a:latin typeface="Palatino Linotype" panose="02040502050505030304" pitchFamily="18" charset="0"/>
              </a:rPr>
              <a:t> and experiment set up</a:t>
            </a:r>
            <a:endParaRPr kumimoji="1" lang="zh-CN" altLang="en-US" dirty="0">
              <a:latin typeface="Palatino Linotype" panose="02040502050505030304" pitchFamily="18" charset="0"/>
            </a:endParaRPr>
          </a:p>
        </p:txBody>
      </p:sp>
      <p:pic>
        <p:nvPicPr>
          <p:cNvPr id="4" name="图片 3">
            <a:extLst>
              <a:ext uri="{FF2B5EF4-FFF2-40B4-BE49-F238E27FC236}">
                <a16:creationId xmlns:a16="http://schemas.microsoft.com/office/drawing/2014/main" id="{EA374270-578E-1A40-8930-9FBA8940F30B}"/>
              </a:ext>
            </a:extLst>
          </p:cNvPr>
          <p:cNvPicPr>
            <a:picLocks noChangeAspect="1"/>
          </p:cNvPicPr>
          <p:nvPr/>
        </p:nvPicPr>
        <p:blipFill rotWithShape="1">
          <a:blip r:embed="rId2"/>
          <a:srcRect t="3808"/>
          <a:stretch/>
        </p:blipFill>
        <p:spPr>
          <a:xfrm>
            <a:off x="325407" y="954822"/>
            <a:ext cx="7461906" cy="3820604"/>
          </a:xfrm>
          <a:prstGeom prst="rect">
            <a:avLst/>
          </a:prstGeom>
        </p:spPr>
      </p:pic>
      <mc:AlternateContent xmlns:mc="http://schemas.openxmlformats.org/markup-compatibility/2006" xmlns:a14="http://schemas.microsoft.com/office/drawing/2010/main">
        <mc:Choice Requires="a14">
          <p:sp>
            <p:nvSpPr>
              <p:cNvPr id="6" name="矩形 5">
                <a:extLst>
                  <a:ext uri="{FF2B5EF4-FFF2-40B4-BE49-F238E27FC236}">
                    <a16:creationId xmlns:a16="http://schemas.microsoft.com/office/drawing/2014/main" id="{E15094C0-E451-6E4F-B1DA-715C76483458}"/>
                  </a:ext>
                </a:extLst>
              </p:cNvPr>
              <p:cNvSpPr/>
              <p:nvPr/>
            </p:nvSpPr>
            <p:spPr>
              <a:xfrm>
                <a:off x="110002" y="5136049"/>
                <a:ext cx="4296994" cy="1200329"/>
              </a:xfrm>
              <a:prstGeom prst="rect">
                <a:avLst/>
              </a:prstGeom>
            </p:spPr>
            <p:txBody>
              <a:bodyPr wrap="square">
                <a:spAutoFit/>
              </a:bodyPr>
              <a:lstStyle/>
              <a:p>
                <a:r>
                  <a:rPr lang="en-US" altLang="zh-CN" dirty="0">
                    <a:latin typeface="Gill Sans MT" panose="020B0502020104020203" pitchFamily="34" charset="0"/>
                  </a:rPr>
                  <a:t>The lattice structure of </a:t>
                </a:r>
                <a14:m>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𝐵𝑎</m:t>
                        </m:r>
                      </m:e>
                      <m:sub>
                        <m:r>
                          <a:rPr lang="en-US" altLang="zh-CN" b="0" i="1" smtClean="0">
                            <a:latin typeface="Cambria Math" panose="02040503050406030204" pitchFamily="18" charset="0"/>
                          </a:rPr>
                          <m:t>2−</m:t>
                        </m:r>
                        <m:r>
                          <a:rPr lang="en-US" altLang="zh-CN" b="0" i="1" smtClean="0">
                            <a:latin typeface="Cambria Math" panose="02040503050406030204" pitchFamily="18" charset="0"/>
                          </a:rPr>
                          <m:t>𝑥</m:t>
                        </m:r>
                      </m:sub>
                    </m:sSub>
                    <m:r>
                      <a:rPr lang="en-US" altLang="zh-CN" b="0" i="1" smtClean="0">
                        <a:latin typeface="Cambria Math" panose="02040503050406030204" pitchFamily="18" charset="0"/>
                      </a:rPr>
                      <m:t>𝑆</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𝑟</m:t>
                        </m:r>
                      </m:e>
                      <m:sub>
                        <m:r>
                          <a:rPr lang="en-US" altLang="zh-CN" b="0" i="1" smtClean="0">
                            <a:latin typeface="Cambria Math" panose="02040503050406030204" pitchFamily="18" charset="0"/>
                          </a:rPr>
                          <m:t>𝑥</m:t>
                        </m:r>
                      </m:sub>
                    </m:sSub>
                    <m:r>
                      <a:rPr lang="en-US" altLang="zh-CN" b="0" i="1" smtClean="0">
                        <a:latin typeface="Cambria Math" panose="02040503050406030204" pitchFamily="18" charset="0"/>
                      </a:rPr>
                      <m:t>𝐶𝑢</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𝑂</m:t>
                        </m:r>
                      </m:e>
                      <m:sub>
                        <m:r>
                          <a:rPr lang="en-US" altLang="zh-CN" b="0" i="1" smtClean="0">
                            <a:latin typeface="Cambria Math" panose="02040503050406030204" pitchFamily="18" charset="0"/>
                          </a:rPr>
                          <m:t>3+</m:t>
                        </m:r>
                        <m:r>
                          <a:rPr lang="en-US" altLang="zh-CN" b="0" i="1" smtClean="0">
                            <a:latin typeface="Cambria Math" panose="02040503050406030204" pitchFamily="18" charset="0"/>
                          </a:rPr>
                          <m:t>𝛿</m:t>
                        </m:r>
                      </m:sub>
                    </m:sSub>
                  </m:oMath>
                </a14:m>
                <a:r>
                  <a:rPr lang="en-US" altLang="zh-CN" dirty="0">
                    <a:latin typeface="Gill Sans MT" panose="020B0502020104020203" pitchFamily="34" charset="0"/>
                  </a:rPr>
                  <a:t>.</a:t>
                </a:r>
              </a:p>
              <a:p>
                <a:pPr marL="285750" indent="-285750">
                  <a:buFont typeface="Arial" panose="020B0604020202020204" pitchFamily="34" charset="0"/>
                  <a:buChar char="•"/>
                </a:pPr>
                <a:r>
                  <a:rPr lang="en-US" altLang="zh-CN" dirty="0">
                    <a:solidFill>
                      <a:srgbClr val="00B050"/>
                    </a:solidFill>
                    <a:latin typeface="Gill Sans MT" panose="020B0502020104020203" pitchFamily="34" charset="0"/>
                  </a:rPr>
                  <a:t>Green: Ba/Sr</a:t>
                </a:r>
              </a:p>
              <a:p>
                <a:pPr marL="285750" indent="-285750">
                  <a:buFont typeface="Arial" panose="020B0604020202020204" pitchFamily="34" charset="0"/>
                  <a:buChar char="•"/>
                </a:pPr>
                <a:r>
                  <a:rPr lang="en-US" altLang="zh-CN" dirty="0">
                    <a:solidFill>
                      <a:srgbClr val="00B0F0"/>
                    </a:solidFill>
                    <a:latin typeface="Gill Sans MT" panose="020B0502020104020203" pitchFamily="34" charset="0"/>
                  </a:rPr>
                  <a:t>Blue: O</a:t>
                </a:r>
              </a:p>
              <a:p>
                <a:pPr marL="285750" indent="-285750">
                  <a:buFont typeface="Arial" panose="020B0604020202020204" pitchFamily="34" charset="0"/>
                  <a:buChar char="•"/>
                </a:pPr>
                <a:r>
                  <a:rPr lang="en-US" altLang="zh-CN" dirty="0">
                    <a:latin typeface="Gill Sans MT" panose="020B0502020104020203" pitchFamily="34" charset="0"/>
                  </a:rPr>
                  <a:t>Black: Cu</a:t>
                </a:r>
                <a:endParaRPr lang="zh-CN" altLang="en-US" dirty="0">
                  <a:latin typeface="Gill Sans MT" panose="020B0502020104020203" pitchFamily="34" charset="0"/>
                </a:endParaRPr>
              </a:p>
            </p:txBody>
          </p:sp>
        </mc:Choice>
        <mc:Fallback xmlns="">
          <p:sp>
            <p:nvSpPr>
              <p:cNvPr id="6" name="矩形 5">
                <a:extLst>
                  <a:ext uri="{FF2B5EF4-FFF2-40B4-BE49-F238E27FC236}">
                    <a16:creationId xmlns:a16="http://schemas.microsoft.com/office/drawing/2014/main" id="{E15094C0-E451-6E4F-B1DA-715C76483458}"/>
                  </a:ext>
                </a:extLst>
              </p:cNvPr>
              <p:cNvSpPr>
                <a:spLocks noRot="1" noChangeAspect="1" noMove="1" noResize="1" noEditPoints="1" noAdjustHandles="1" noChangeArrowheads="1" noChangeShapeType="1" noTextEdit="1"/>
              </p:cNvSpPr>
              <p:nvPr/>
            </p:nvSpPr>
            <p:spPr>
              <a:xfrm>
                <a:off x="110002" y="5136049"/>
                <a:ext cx="4296994" cy="1200329"/>
              </a:xfrm>
              <a:prstGeom prst="rect">
                <a:avLst/>
              </a:prstGeom>
              <a:blipFill>
                <a:blip r:embed="rId3"/>
                <a:stretch>
                  <a:fillRect l="-1176" t="-2105" b="-7368"/>
                </a:stretch>
              </a:blipFill>
            </p:spPr>
            <p:txBody>
              <a:bodyPr/>
              <a:lstStyle/>
              <a:p>
                <a:r>
                  <a:rPr lang="zh-CN" altLang="en-US">
                    <a:noFill/>
                  </a:rPr>
                  <a:t> </a:t>
                </a:r>
              </a:p>
            </p:txBody>
          </p:sp>
        </mc:Fallback>
      </mc:AlternateContent>
      <p:sp>
        <p:nvSpPr>
          <p:cNvPr id="7" name="矩形 6">
            <a:extLst>
              <a:ext uri="{FF2B5EF4-FFF2-40B4-BE49-F238E27FC236}">
                <a16:creationId xmlns:a16="http://schemas.microsoft.com/office/drawing/2014/main" id="{B9D227A5-975E-304E-8923-6469AF4196FF}"/>
              </a:ext>
            </a:extLst>
          </p:cNvPr>
          <p:cNvSpPr/>
          <p:nvPr/>
        </p:nvSpPr>
        <p:spPr>
          <a:xfrm>
            <a:off x="4700356" y="5188126"/>
            <a:ext cx="3146528" cy="646331"/>
          </a:xfrm>
          <a:prstGeom prst="rect">
            <a:avLst/>
          </a:prstGeom>
        </p:spPr>
        <p:txBody>
          <a:bodyPr wrap="square">
            <a:spAutoFit/>
          </a:bodyPr>
          <a:lstStyle/>
          <a:p>
            <a:r>
              <a:rPr lang="zh-CN" altLang="en-US" dirty="0">
                <a:latin typeface="Gill Sans MT" panose="020B0502020104020203" pitchFamily="34" charset="0"/>
              </a:rPr>
              <a:t>Schematic of sample setup for photoemission.</a:t>
            </a:r>
          </a:p>
        </p:txBody>
      </p:sp>
      <p:sp>
        <p:nvSpPr>
          <p:cNvPr id="8" name="矩形 7">
            <a:extLst>
              <a:ext uri="{FF2B5EF4-FFF2-40B4-BE49-F238E27FC236}">
                <a16:creationId xmlns:a16="http://schemas.microsoft.com/office/drawing/2014/main" id="{0BC27359-6C58-324D-A22C-92212E2EAA83}"/>
              </a:ext>
            </a:extLst>
          </p:cNvPr>
          <p:cNvSpPr/>
          <p:nvPr/>
        </p:nvSpPr>
        <p:spPr>
          <a:xfrm>
            <a:off x="8398052" y="3587852"/>
            <a:ext cx="3221015" cy="2585323"/>
          </a:xfrm>
          <a:prstGeom prst="rect">
            <a:avLst/>
          </a:prstGeom>
        </p:spPr>
        <p:txBody>
          <a:bodyPr wrap="square">
            <a:spAutoFit/>
          </a:bodyPr>
          <a:lstStyle/>
          <a:p>
            <a:r>
              <a:rPr lang="zh-CN" altLang="en-US" dirty="0">
                <a:latin typeface="Gill Sans MT" panose="020B0502020104020203" pitchFamily="34" charset="0"/>
              </a:rPr>
              <a:t>All ARPES data shown below were collected for temperatures lower than 20 K with 65-eV photons, from one single 2.5 unit-cell sample</a:t>
            </a:r>
            <a:r>
              <a:rPr lang="en-US" altLang="zh-CN" dirty="0">
                <a:latin typeface="Gill Sans MT" panose="020B0502020104020203" pitchFamily="34" charset="0"/>
              </a:rPr>
              <a:t> with nominal x = 0.16.</a:t>
            </a:r>
          </a:p>
          <a:p>
            <a:endParaRPr lang="en-US" altLang="zh-CN" dirty="0">
              <a:latin typeface="Gill Sans MT" panose="020B0502020104020203" pitchFamily="34" charset="0"/>
            </a:endParaRPr>
          </a:p>
          <a:p>
            <a:r>
              <a:rPr lang="en-US" altLang="zh-CN" dirty="0">
                <a:latin typeface="Gill Sans MT" panose="020B0502020104020203" pitchFamily="34" charset="0"/>
              </a:rPr>
              <a:t>Doping was controlled by interstitial oxygen.</a:t>
            </a:r>
            <a:endParaRPr lang="zh-CN" altLang="en-US" dirty="0">
              <a:latin typeface="Gill Sans MT" panose="020B0502020104020203" pitchFamily="34" charset="0"/>
            </a:endParaRPr>
          </a:p>
        </p:txBody>
      </p:sp>
    </p:spTree>
    <p:extLst>
      <p:ext uri="{BB962C8B-B14F-4D97-AF65-F5344CB8AC3E}">
        <p14:creationId xmlns:p14="http://schemas.microsoft.com/office/powerpoint/2010/main" val="2916484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DF9F51-8EE3-924E-8CA0-1F6B98A85D71}"/>
              </a:ext>
            </a:extLst>
          </p:cNvPr>
          <p:cNvSpPr>
            <a:spLocks noGrp="1"/>
          </p:cNvSpPr>
          <p:nvPr>
            <p:ph type="title"/>
          </p:nvPr>
        </p:nvSpPr>
        <p:spPr>
          <a:xfrm>
            <a:off x="137504" y="165746"/>
            <a:ext cx="2935705" cy="824282"/>
          </a:xfrm>
        </p:spPr>
        <p:txBody>
          <a:bodyPr>
            <a:normAutofit fontScale="90000"/>
          </a:bodyPr>
          <a:lstStyle/>
          <a:p>
            <a:r>
              <a:rPr kumimoji="1" lang="en-US" altLang="zh-CN" sz="3600" dirty="0">
                <a:latin typeface="Palatino Linotype" panose="02040502050505030304" pitchFamily="18" charset="0"/>
              </a:rPr>
              <a:t>ARPES results</a:t>
            </a:r>
            <a:endParaRPr kumimoji="1" lang="zh-CN" altLang="en-US" sz="3600" dirty="0">
              <a:latin typeface="Palatino Linotype" panose="02040502050505030304" pitchFamily="18" charset="0"/>
            </a:endParaRPr>
          </a:p>
        </p:txBody>
      </p:sp>
      <p:pic>
        <p:nvPicPr>
          <p:cNvPr id="4" name="图片 3">
            <a:extLst>
              <a:ext uri="{FF2B5EF4-FFF2-40B4-BE49-F238E27FC236}">
                <a16:creationId xmlns:a16="http://schemas.microsoft.com/office/drawing/2014/main" id="{A98D1A0B-8E76-C24E-B473-44434E2CD040}"/>
              </a:ext>
            </a:extLst>
          </p:cNvPr>
          <p:cNvPicPr>
            <a:picLocks noChangeAspect="1"/>
          </p:cNvPicPr>
          <p:nvPr/>
        </p:nvPicPr>
        <p:blipFill rotWithShape="1">
          <a:blip r:embed="rId2"/>
          <a:srcRect r="4551"/>
          <a:stretch/>
        </p:blipFill>
        <p:spPr>
          <a:xfrm>
            <a:off x="3758182" y="0"/>
            <a:ext cx="8122143" cy="6858000"/>
          </a:xfrm>
          <a:prstGeom prst="rect">
            <a:avLst/>
          </a:prstGeom>
        </p:spPr>
      </p:pic>
      <p:sp>
        <p:nvSpPr>
          <p:cNvPr id="5" name="文本框 4">
            <a:extLst>
              <a:ext uri="{FF2B5EF4-FFF2-40B4-BE49-F238E27FC236}">
                <a16:creationId xmlns:a16="http://schemas.microsoft.com/office/drawing/2014/main" id="{9C6057CA-846B-B645-9656-BEEFEF7A9FED}"/>
              </a:ext>
            </a:extLst>
          </p:cNvPr>
          <p:cNvSpPr txBox="1"/>
          <p:nvPr/>
        </p:nvSpPr>
        <p:spPr>
          <a:xfrm>
            <a:off x="405636" y="1161907"/>
            <a:ext cx="3183212" cy="5078313"/>
          </a:xfrm>
          <a:prstGeom prst="rect">
            <a:avLst/>
          </a:prstGeom>
          <a:noFill/>
        </p:spPr>
        <p:txBody>
          <a:bodyPr wrap="square" rtlCol="0">
            <a:spAutoFit/>
          </a:bodyPr>
          <a:lstStyle/>
          <a:p>
            <a:r>
              <a:rPr kumimoji="1" lang="en-US" altLang="zh-CN" dirty="0">
                <a:latin typeface="Gill Sans MT" panose="020B0502020104020203" pitchFamily="34" charset="0"/>
              </a:rPr>
              <a:t>(A). Fermi surface maps with different doping levels. </a:t>
            </a:r>
          </a:p>
          <a:p>
            <a:endParaRPr kumimoji="1" lang="en-US" altLang="zh-CN" dirty="0">
              <a:latin typeface="Gill Sans MT" panose="020B0502020104020203" pitchFamily="34" charset="0"/>
            </a:endParaRPr>
          </a:p>
          <a:p>
            <a:r>
              <a:rPr kumimoji="1" lang="en-US" altLang="zh-CN" dirty="0">
                <a:latin typeface="Gill Sans MT" panose="020B0502020104020203" pitchFamily="34" charset="0"/>
              </a:rPr>
              <a:t>(B). ARPES spectra taken along the cuts shown with white dashed lines in (A)</a:t>
            </a:r>
          </a:p>
          <a:p>
            <a:endParaRPr kumimoji="1" lang="en-US" altLang="zh-CN" dirty="0">
              <a:latin typeface="Gill Sans MT" panose="020B0502020104020203" pitchFamily="34" charset="0"/>
            </a:endParaRPr>
          </a:p>
          <a:p>
            <a:r>
              <a:rPr kumimoji="1" lang="en-US" altLang="zh-CN" dirty="0">
                <a:latin typeface="Gill Sans MT" panose="020B0502020104020203" pitchFamily="34" charset="0"/>
              </a:rPr>
              <a:t>(C). Second derivatives of energy distribution curves and momentum distribution curves are summed with sign reversed for comparison.</a:t>
            </a:r>
          </a:p>
          <a:p>
            <a:r>
              <a:rPr kumimoji="1" lang="en-US" altLang="zh-CN" dirty="0">
                <a:latin typeface="Gill Sans MT" panose="020B0502020104020203" pitchFamily="34" charset="0"/>
              </a:rPr>
              <a:t>(To highlight the quasiparticle features.)</a:t>
            </a:r>
          </a:p>
          <a:p>
            <a:endParaRPr kumimoji="1" lang="en-US" altLang="zh-CN" dirty="0">
              <a:latin typeface="Gill Sans MT" panose="020B0502020104020203" pitchFamily="34" charset="0"/>
            </a:endParaRPr>
          </a:p>
          <a:p>
            <a:r>
              <a:rPr kumimoji="1" lang="en-US" altLang="zh-CN" dirty="0">
                <a:latin typeface="Gill Sans MT" panose="020B0502020104020203" pitchFamily="34" charset="0"/>
              </a:rPr>
              <a:t>(D). Spectral function simulation results based on 16-site cluster perturbation theory (CPT).</a:t>
            </a:r>
            <a:endParaRPr kumimoji="1" lang="zh-CN" altLang="en-US" dirty="0">
              <a:latin typeface="Gill Sans MT" panose="020B0502020104020203" pitchFamily="34" charset="0"/>
            </a:endParaRPr>
          </a:p>
        </p:txBody>
      </p:sp>
    </p:spTree>
    <p:extLst>
      <p:ext uri="{BB962C8B-B14F-4D97-AF65-F5344CB8AC3E}">
        <p14:creationId xmlns:p14="http://schemas.microsoft.com/office/powerpoint/2010/main" val="166398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820F71-1A28-A54D-AE0B-D0FF49ED77DA}"/>
              </a:ext>
            </a:extLst>
          </p:cNvPr>
          <p:cNvSpPr>
            <a:spLocks noGrp="1"/>
          </p:cNvSpPr>
          <p:nvPr>
            <p:ph type="title"/>
          </p:nvPr>
        </p:nvSpPr>
        <p:spPr>
          <a:xfrm>
            <a:off x="645694" y="69492"/>
            <a:ext cx="10515600" cy="954911"/>
          </a:xfrm>
        </p:spPr>
        <p:txBody>
          <a:bodyPr>
            <a:normAutofit/>
          </a:bodyPr>
          <a:lstStyle/>
          <a:p>
            <a:r>
              <a:rPr kumimoji="1" lang="en-US" altLang="zh-CN" sz="4000" dirty="0">
                <a:latin typeface="Palatino Linotype" panose="02040502050505030304" pitchFamily="18" charset="0"/>
              </a:rPr>
              <a:t>Holon folding</a:t>
            </a:r>
            <a:endParaRPr kumimoji="1" lang="zh-CN" altLang="en-US" sz="4000" dirty="0">
              <a:latin typeface="Palatino Linotype" panose="02040502050505030304" pitchFamily="18" charset="0"/>
            </a:endParaRPr>
          </a:p>
        </p:txBody>
      </p:sp>
      <p:pic>
        <p:nvPicPr>
          <p:cNvPr id="4" name="图片 3">
            <a:extLst>
              <a:ext uri="{FF2B5EF4-FFF2-40B4-BE49-F238E27FC236}">
                <a16:creationId xmlns:a16="http://schemas.microsoft.com/office/drawing/2014/main" id="{0219DF38-A3C4-394E-819C-B68CC971F041}"/>
              </a:ext>
            </a:extLst>
          </p:cNvPr>
          <p:cNvPicPr>
            <a:picLocks noChangeAspect="1"/>
          </p:cNvPicPr>
          <p:nvPr/>
        </p:nvPicPr>
        <p:blipFill>
          <a:blip r:embed="rId2"/>
          <a:stretch>
            <a:fillRect/>
          </a:stretch>
        </p:blipFill>
        <p:spPr>
          <a:xfrm>
            <a:off x="84046" y="928150"/>
            <a:ext cx="7774045" cy="5696093"/>
          </a:xfrm>
          <a:prstGeom prst="rect">
            <a:avLst/>
          </a:prstGeom>
        </p:spPr>
      </p:pic>
      <mc:AlternateContent xmlns:mc="http://schemas.openxmlformats.org/markup-compatibility/2006" xmlns:a14="http://schemas.microsoft.com/office/drawing/2010/main">
        <mc:Choice Requires="a14">
          <p:sp>
            <p:nvSpPr>
              <p:cNvPr id="5" name="可选流程 4">
                <a:extLst>
                  <a:ext uri="{FF2B5EF4-FFF2-40B4-BE49-F238E27FC236}">
                    <a16:creationId xmlns:a16="http://schemas.microsoft.com/office/drawing/2014/main" id="{F425234D-6B2D-0043-B437-2B8333DDACD0}"/>
                  </a:ext>
                </a:extLst>
              </p:cNvPr>
              <p:cNvSpPr/>
              <p:nvPr/>
            </p:nvSpPr>
            <p:spPr>
              <a:xfrm>
                <a:off x="7835673" y="233757"/>
                <a:ext cx="4272281" cy="2145268"/>
              </a:xfrm>
              <a:prstGeom prst="flowChartAlternateProcess">
                <a:avLst/>
              </a:prstGeom>
              <a:ln w="28575">
                <a:solidFill>
                  <a:srgbClr val="00B050"/>
                </a:solidFill>
              </a:ln>
            </p:spPr>
            <p:txBody>
              <a:bodyPr wrap="square">
                <a:spAutoFit/>
              </a:bodyPr>
              <a:lstStyle/>
              <a:p>
                <a:r>
                  <a:rPr lang="zh-CN" altLang="en-US" sz="2000" dirty="0">
                    <a:latin typeface="Gill Sans MT" panose="020B0502020104020203" pitchFamily="34" charset="0"/>
                  </a:rPr>
                  <a:t>In contrast to the observations in undoped compounds, an additional feature at </a:t>
                </a:r>
                <a14:m>
                  <m:oMath xmlns:m="http://schemas.openxmlformats.org/officeDocument/2006/math">
                    <m:r>
                      <a:rPr lang="zh-CN" altLang="en-US" sz="2000" i="1" dirty="0" smtClean="0">
                        <a:latin typeface="Cambria Math" panose="02040503050406030204" pitchFamily="18" charset="0"/>
                      </a:rPr>
                      <m:t>|</m:t>
                    </m:r>
                    <m:r>
                      <a:rPr lang="zh-CN" altLang="en-US" sz="2000" i="1" dirty="0" smtClean="0">
                        <a:latin typeface="Cambria Math" panose="02040503050406030204" pitchFamily="18" charset="0"/>
                      </a:rPr>
                      <m:t>𝑘</m:t>
                    </m:r>
                    <m:r>
                      <a:rPr lang="zh-CN" altLang="en-US" sz="2000" i="1" dirty="0" smtClean="0">
                        <a:latin typeface="Cambria Math" panose="02040503050406030204" pitchFamily="18" charset="0"/>
                      </a:rPr>
                      <m:t>|&gt;|</m:t>
                    </m:r>
                    <m:sSub>
                      <m:sSubPr>
                        <m:ctrlPr>
                          <a:rPr lang="en-US" altLang="zh-CN" sz="2000" b="0" i="1" dirty="0" smtClean="0">
                            <a:latin typeface="Cambria Math" panose="02040503050406030204" pitchFamily="18" charset="0"/>
                          </a:rPr>
                        </m:ctrlPr>
                      </m:sSubPr>
                      <m:e>
                        <m:r>
                          <a:rPr lang="zh-CN" altLang="en-US" sz="2000" i="1" dirty="0" smtClean="0">
                            <a:latin typeface="Cambria Math" panose="02040503050406030204" pitchFamily="18" charset="0"/>
                          </a:rPr>
                          <m:t>𝑘</m:t>
                        </m:r>
                      </m:e>
                      <m:sub>
                        <m:r>
                          <a:rPr lang="zh-CN" altLang="en-US" sz="2000" i="1" dirty="0" smtClean="0">
                            <a:latin typeface="Cambria Math" panose="02040503050406030204" pitchFamily="18" charset="0"/>
                          </a:rPr>
                          <m:t>𝐹</m:t>
                        </m:r>
                      </m:sub>
                    </m:sSub>
                    <m:r>
                      <a:rPr lang="zh-CN" altLang="en-US" sz="2000" i="1" dirty="0" smtClean="0">
                        <a:latin typeface="Cambria Math" panose="02040503050406030204" pitchFamily="18" charset="0"/>
                      </a:rPr>
                      <m:t> |</m:t>
                    </m:r>
                  </m:oMath>
                </a14:m>
                <a:r>
                  <a:rPr lang="zh-CN" altLang="en-US" sz="2000" dirty="0">
                    <a:latin typeface="Gill Sans MT" panose="020B0502020104020203" pitchFamily="34" charset="0"/>
                  </a:rPr>
                  <a:t>, fades rapidly with doping, as shown more directly in the momentum distribution curves (MDCs)</a:t>
                </a:r>
                <a:r>
                  <a:rPr lang="en-US" altLang="zh-CN" sz="2000" dirty="0">
                    <a:latin typeface="Gill Sans MT" panose="020B0502020104020203" pitchFamily="34" charset="0"/>
                  </a:rPr>
                  <a:t>.</a:t>
                </a:r>
                <a:endParaRPr lang="zh-CN" altLang="en-US" sz="2000" dirty="0">
                  <a:latin typeface="Gill Sans MT" panose="020B0502020104020203" pitchFamily="34" charset="0"/>
                </a:endParaRPr>
              </a:p>
            </p:txBody>
          </p:sp>
        </mc:Choice>
        <mc:Fallback xmlns="">
          <p:sp>
            <p:nvSpPr>
              <p:cNvPr id="5" name="可选流程 4">
                <a:extLst>
                  <a:ext uri="{FF2B5EF4-FFF2-40B4-BE49-F238E27FC236}">
                    <a16:creationId xmlns:a16="http://schemas.microsoft.com/office/drawing/2014/main" id="{F425234D-6B2D-0043-B437-2B8333DDACD0}"/>
                  </a:ext>
                </a:extLst>
              </p:cNvPr>
              <p:cNvSpPr>
                <a:spLocks noRot="1" noChangeAspect="1" noMove="1" noResize="1" noEditPoints="1" noAdjustHandles="1" noChangeArrowheads="1" noChangeShapeType="1" noTextEdit="1"/>
              </p:cNvSpPr>
              <p:nvPr/>
            </p:nvSpPr>
            <p:spPr>
              <a:xfrm>
                <a:off x="7835673" y="233757"/>
                <a:ext cx="4272281" cy="2145268"/>
              </a:xfrm>
              <a:prstGeom prst="flowChartAlternateProcess">
                <a:avLst/>
              </a:prstGeom>
              <a:blipFill>
                <a:blip r:embed="rId3"/>
                <a:stretch>
                  <a:fillRect/>
                </a:stretch>
              </a:blipFill>
              <a:ln w="28575">
                <a:solidFill>
                  <a:srgbClr val="00B050"/>
                </a:solidFill>
              </a:ln>
            </p:spPr>
            <p:txBody>
              <a:bodyPr/>
              <a:lstStyle/>
              <a:p>
                <a:r>
                  <a:rPr lang="zh-CN" altLang="en-US">
                    <a:noFill/>
                  </a:rPr>
                  <a:t> </a:t>
                </a:r>
              </a:p>
            </p:txBody>
          </p:sp>
        </mc:Fallback>
      </mc:AlternateContent>
      <p:sp>
        <p:nvSpPr>
          <p:cNvPr id="6" name="可选流程 5">
            <a:extLst>
              <a:ext uri="{FF2B5EF4-FFF2-40B4-BE49-F238E27FC236}">
                <a16:creationId xmlns:a16="http://schemas.microsoft.com/office/drawing/2014/main" id="{39BFC8B3-A206-FA44-A985-B49CBEAEA1C2}"/>
              </a:ext>
            </a:extLst>
          </p:cNvPr>
          <p:cNvSpPr/>
          <p:nvPr/>
        </p:nvSpPr>
        <p:spPr>
          <a:xfrm>
            <a:off x="7919968" y="3249059"/>
            <a:ext cx="3971567" cy="3200876"/>
          </a:xfrm>
          <a:prstGeom prst="flowChartAlternateProcess">
            <a:avLst/>
          </a:prstGeom>
          <a:ln w="28575">
            <a:solidFill>
              <a:srgbClr val="00B050"/>
            </a:solidFill>
          </a:ln>
        </p:spPr>
        <p:txBody>
          <a:bodyPr wrap="square">
            <a:spAutoFit/>
          </a:bodyPr>
          <a:lstStyle/>
          <a:p>
            <a:r>
              <a:rPr lang="zh-CN" altLang="en-US" dirty="0">
                <a:latin typeface="Gill Sans MT" panose="020B0502020104020203" pitchFamily="34" charset="0"/>
              </a:rPr>
              <a:t>(A to C) </a:t>
            </a:r>
            <a:r>
              <a:rPr lang="en-US" altLang="zh-CN" dirty="0">
                <a:latin typeface="Gill Sans MT" panose="020B0502020104020203" pitchFamily="34" charset="0"/>
              </a:rPr>
              <a:t>MDCs</a:t>
            </a:r>
          </a:p>
          <a:p>
            <a:r>
              <a:rPr lang="en-US" altLang="zh-CN" dirty="0">
                <a:latin typeface="Gill Sans MT" panose="020B0502020104020203" pitchFamily="34" charset="0"/>
              </a:rPr>
              <a:t>(D) CPT simulation based on single-band Hubbard model for the 12.5% doping case.</a:t>
            </a:r>
          </a:p>
          <a:p>
            <a:r>
              <a:rPr lang="en-US" altLang="zh-CN" sz="1400" dirty="0">
                <a:latin typeface="Gill Sans MT" panose="020B0502020104020203" pitchFamily="34" charset="0"/>
              </a:rPr>
              <a:t>Note that the holon folding feature (faint white) is relatively weak and barely visible in the color-scale plot for the CPT simulation of pure Hubbard model.</a:t>
            </a:r>
          </a:p>
          <a:p>
            <a:r>
              <a:rPr lang="en-US" altLang="zh-CN" dirty="0">
                <a:latin typeface="Gill Sans MT" panose="020B0502020104020203" pitchFamily="34" charset="0"/>
              </a:rPr>
              <a:t>(E) Peak positions extracted from MDCs for different </a:t>
            </a:r>
            <a:r>
              <a:rPr lang="en-US" altLang="zh-CN" dirty="0" err="1">
                <a:latin typeface="Gill Sans MT" panose="020B0502020104020203" pitchFamily="34" charset="0"/>
              </a:rPr>
              <a:t>dopings</a:t>
            </a:r>
            <a:r>
              <a:rPr lang="en-US" altLang="zh-CN" dirty="0">
                <a:latin typeface="Gill Sans MT" panose="020B0502020104020203" pitchFamily="34" charset="0"/>
              </a:rPr>
              <a:t> overlaid on theoretical lines.</a:t>
            </a:r>
            <a:endParaRPr lang="zh-CN" altLang="en-US" dirty="0">
              <a:latin typeface="Gill Sans MT" panose="020B0502020104020203" pitchFamily="34" charset="0"/>
            </a:endParaRPr>
          </a:p>
        </p:txBody>
      </p:sp>
    </p:spTree>
    <p:extLst>
      <p:ext uri="{BB962C8B-B14F-4D97-AF65-F5344CB8AC3E}">
        <p14:creationId xmlns:p14="http://schemas.microsoft.com/office/powerpoint/2010/main" val="3307399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D1316F-9DC2-D743-A399-78367B047CE6}"/>
              </a:ext>
            </a:extLst>
          </p:cNvPr>
          <p:cNvSpPr>
            <a:spLocks noGrp="1"/>
          </p:cNvSpPr>
          <p:nvPr>
            <p:ph type="title"/>
          </p:nvPr>
        </p:nvSpPr>
        <p:spPr>
          <a:xfrm>
            <a:off x="260684" y="48125"/>
            <a:ext cx="7742035" cy="495015"/>
          </a:xfrm>
        </p:spPr>
        <p:txBody>
          <a:bodyPr>
            <a:normAutofit fontScale="90000"/>
          </a:bodyPr>
          <a:lstStyle/>
          <a:p>
            <a:r>
              <a:rPr kumimoji="1" lang="en-US" altLang="zh-CN" sz="3600" dirty="0">
                <a:latin typeface="Times New Roman" panose="02020603050405020304" pitchFamily="18" charset="0"/>
                <a:cs typeface="Times New Roman" panose="02020603050405020304" pitchFamily="18" charset="0"/>
              </a:rPr>
              <a:t>The near-neighbor attractive interaction</a:t>
            </a:r>
            <a:endParaRPr kumimoji="1" lang="zh-CN" altLang="en-US" sz="3600"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847CDA6C-BAF3-0248-A0F5-A1BB25EC8536}"/>
              </a:ext>
            </a:extLst>
          </p:cNvPr>
          <p:cNvPicPr>
            <a:picLocks noChangeAspect="1"/>
          </p:cNvPicPr>
          <p:nvPr/>
        </p:nvPicPr>
        <p:blipFill>
          <a:blip r:embed="rId2"/>
          <a:stretch>
            <a:fillRect/>
          </a:stretch>
        </p:blipFill>
        <p:spPr>
          <a:xfrm>
            <a:off x="5726456" y="687383"/>
            <a:ext cx="6009489" cy="6170617"/>
          </a:xfrm>
          <a:prstGeom prst="rect">
            <a:avLst/>
          </a:prstGeom>
        </p:spPr>
      </p:pic>
      <p:sp>
        <p:nvSpPr>
          <p:cNvPr id="5" name="矩形 4">
            <a:extLst>
              <a:ext uri="{FF2B5EF4-FFF2-40B4-BE49-F238E27FC236}">
                <a16:creationId xmlns:a16="http://schemas.microsoft.com/office/drawing/2014/main" id="{CCA9A026-BB6C-394B-9996-4F2213F902B8}"/>
              </a:ext>
            </a:extLst>
          </p:cNvPr>
          <p:cNvSpPr/>
          <p:nvPr/>
        </p:nvSpPr>
        <p:spPr>
          <a:xfrm>
            <a:off x="260684" y="893033"/>
            <a:ext cx="4799454" cy="5632311"/>
          </a:xfrm>
          <a:prstGeom prst="rect">
            <a:avLst/>
          </a:prstGeom>
        </p:spPr>
        <p:txBody>
          <a:bodyPr wrap="square">
            <a:spAutoFit/>
          </a:bodyPr>
          <a:lstStyle/>
          <a:p>
            <a:r>
              <a:rPr lang="zh-CN" altLang="en-US" dirty="0">
                <a:latin typeface="Palatino Linotype" panose="02040502050505030304" pitchFamily="18" charset="0"/>
                <a:ea typeface="Palatino" pitchFamily="2" charset="0"/>
              </a:rPr>
              <a:t>The presence of the hf branch agrees with predictions using the single-band or t-J models, previously attributed to a holon-holon interaction mediated by the spin superexchange and intrinsic in these models. This interaction occurs in the lowest</a:t>
            </a:r>
            <a:r>
              <a:rPr lang="en-US" altLang="zh-CN" dirty="0">
                <a:latin typeface="Palatino Linotype" panose="02040502050505030304" pitchFamily="18" charset="0"/>
                <a:ea typeface="Palatino" pitchFamily="2" charset="0"/>
              </a:rPr>
              <a:t>-</a:t>
            </a:r>
            <a:r>
              <a:rPr lang="zh-CN" altLang="en-US" dirty="0">
                <a:latin typeface="Palatino Linotype" panose="02040502050505030304" pitchFamily="18" charset="0"/>
                <a:ea typeface="Palatino" pitchFamily="2" charset="0"/>
              </a:rPr>
              <a:t>order t/U expansion as an attractive form with the magnitude ~J/4 ~ 0.1t</a:t>
            </a:r>
            <a:r>
              <a:rPr lang="en-US" altLang="zh-CN" dirty="0">
                <a:latin typeface="Palatino Linotype" panose="02040502050505030304" pitchFamily="18" charset="0"/>
                <a:ea typeface="Palatino" pitchFamily="2" charset="0"/>
              </a:rPr>
              <a:t>.</a:t>
            </a:r>
          </a:p>
          <a:p>
            <a:endParaRPr lang="en-US" altLang="zh-CN" dirty="0">
              <a:latin typeface="Palatino Linotype" panose="02040502050505030304" pitchFamily="18" charset="0"/>
              <a:ea typeface="Palatino" pitchFamily="2" charset="0"/>
            </a:endParaRPr>
          </a:p>
          <a:p>
            <a:r>
              <a:rPr lang="en-US" altLang="zh-CN" dirty="0">
                <a:latin typeface="Palatino Linotype" panose="02040502050505030304" pitchFamily="18" charset="0"/>
                <a:ea typeface="Palatino" pitchFamily="2" charset="0"/>
              </a:rPr>
              <a:t>But the simple Hubbard model is fundamentally deficient in accurately addressing additional spectral features.</a:t>
            </a:r>
          </a:p>
          <a:p>
            <a:r>
              <a:rPr lang="en-US" altLang="zh-CN" dirty="0">
                <a:latin typeface="Palatino Linotype" panose="02040502050505030304" pitchFamily="18" charset="0"/>
                <a:ea typeface="Palatino" pitchFamily="2" charset="0"/>
              </a:rPr>
              <a:t>the Hubbard model prediction (second curve from top) shows that the relative intensity of the hf feature is rather weak compared to the 3kF branch, whereas the experimental observation is the opposite.</a:t>
            </a:r>
          </a:p>
          <a:p>
            <a:endParaRPr lang="en-US" altLang="zh-CN" dirty="0">
              <a:latin typeface="Palatino Linotype" panose="02040502050505030304" pitchFamily="18" charset="0"/>
              <a:ea typeface="Palatino" pitchFamily="2" charset="0"/>
            </a:endParaRPr>
          </a:p>
          <a:p>
            <a:r>
              <a:rPr lang="en-US" altLang="zh-CN" dirty="0">
                <a:latin typeface="Palatino Linotype" panose="02040502050505030304" pitchFamily="18" charset="0"/>
                <a:ea typeface="Palatino" pitchFamily="2" charset="0"/>
              </a:rPr>
              <a:t>(A-B). Blue line: CPT simulation; Red line: experimental MDC</a:t>
            </a:r>
          </a:p>
        </p:txBody>
      </p:sp>
      <p:pic>
        <p:nvPicPr>
          <p:cNvPr id="3" name="图片 2">
            <a:extLst>
              <a:ext uri="{FF2B5EF4-FFF2-40B4-BE49-F238E27FC236}">
                <a16:creationId xmlns:a16="http://schemas.microsoft.com/office/drawing/2014/main" id="{E1870F6D-0F1A-334D-8A68-BE150302C08D}"/>
              </a:ext>
            </a:extLst>
          </p:cNvPr>
          <p:cNvPicPr>
            <a:picLocks noChangeAspect="1"/>
          </p:cNvPicPr>
          <p:nvPr/>
        </p:nvPicPr>
        <p:blipFill>
          <a:blip r:embed="rId3"/>
          <a:stretch>
            <a:fillRect/>
          </a:stretch>
        </p:blipFill>
        <p:spPr>
          <a:xfrm>
            <a:off x="7132413" y="0"/>
            <a:ext cx="3524128" cy="746411"/>
          </a:xfrm>
          <a:prstGeom prst="rect">
            <a:avLst/>
          </a:prstGeom>
        </p:spPr>
      </p:pic>
    </p:spTree>
    <p:extLst>
      <p:ext uri="{BB962C8B-B14F-4D97-AF65-F5344CB8AC3E}">
        <p14:creationId xmlns:p14="http://schemas.microsoft.com/office/powerpoint/2010/main" val="3099319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942AED1A-2101-1C48-AAF6-1240F9D76DE6}"/>
              </a:ext>
            </a:extLst>
          </p:cNvPr>
          <p:cNvSpPr>
            <a:spLocks noGrp="1"/>
          </p:cNvSpPr>
          <p:nvPr>
            <p:ph type="title"/>
          </p:nvPr>
        </p:nvSpPr>
        <p:spPr>
          <a:xfrm>
            <a:off x="253809" y="-55000"/>
            <a:ext cx="10515600" cy="927410"/>
          </a:xfrm>
        </p:spPr>
        <p:txBody>
          <a:bodyPr/>
          <a:lstStyle/>
          <a:p>
            <a:r>
              <a:rPr kumimoji="1" lang="en-US" altLang="zh-CN" dirty="0">
                <a:latin typeface="Times New Roman" panose="02020603050405020304" pitchFamily="18" charset="0"/>
                <a:cs typeface="Times New Roman" panose="02020603050405020304" pitchFamily="18" charset="0"/>
              </a:rPr>
              <a:t>The near-neighbor attractive interaction</a:t>
            </a:r>
            <a:endParaRPr kumimoji="1" lang="zh-CN" altLang="en-US"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6FD44F5F-9E58-A24F-ABBF-1BF9A8EF8954}"/>
              </a:ext>
            </a:extLst>
          </p:cNvPr>
          <p:cNvPicPr>
            <a:picLocks noChangeAspect="1"/>
          </p:cNvPicPr>
          <p:nvPr/>
        </p:nvPicPr>
        <p:blipFill>
          <a:blip r:embed="rId2"/>
          <a:stretch>
            <a:fillRect/>
          </a:stretch>
        </p:blipFill>
        <p:spPr>
          <a:xfrm>
            <a:off x="7097634" y="866272"/>
            <a:ext cx="4418306" cy="5871465"/>
          </a:xfrm>
          <a:prstGeom prst="rect">
            <a:avLst/>
          </a:prstGeom>
        </p:spPr>
      </p:pic>
      <p:sp>
        <p:nvSpPr>
          <p:cNvPr id="6" name="文本框 5">
            <a:extLst>
              <a:ext uri="{FF2B5EF4-FFF2-40B4-BE49-F238E27FC236}">
                <a16:creationId xmlns:a16="http://schemas.microsoft.com/office/drawing/2014/main" id="{1F2B81E3-109B-7E45-8D39-00E782B34065}"/>
              </a:ext>
            </a:extLst>
          </p:cNvPr>
          <p:cNvSpPr txBox="1"/>
          <p:nvPr/>
        </p:nvSpPr>
        <p:spPr>
          <a:xfrm>
            <a:off x="453762" y="795444"/>
            <a:ext cx="6297671" cy="5909310"/>
          </a:xfrm>
          <a:prstGeom prst="rect">
            <a:avLst/>
          </a:prstGeom>
          <a:noFill/>
        </p:spPr>
        <p:txBody>
          <a:bodyPr wrap="square" rtlCol="0">
            <a:spAutoFit/>
          </a:bodyPr>
          <a:lstStyle/>
          <a:p>
            <a:r>
              <a:rPr kumimoji="1" lang="en-US" altLang="zh-CN" dirty="0">
                <a:latin typeface="Palatino Linotype" panose="02040502050505030304" pitchFamily="18" charset="0"/>
              </a:rPr>
              <a:t>(C). Square is simulation.</a:t>
            </a:r>
          </a:p>
          <a:p>
            <a:r>
              <a:rPr kumimoji="1" lang="en-US" altLang="zh-CN" dirty="0">
                <a:latin typeface="Palatino Linotype" panose="02040502050505030304" pitchFamily="18" charset="0"/>
              </a:rPr>
              <a:t>The doping dependence of the hf peak intensity is captured for a fixed V.</a:t>
            </a:r>
          </a:p>
          <a:p>
            <a:endParaRPr kumimoji="1" lang="en-US" altLang="zh-CN" dirty="0">
              <a:latin typeface="Palatino Linotype" panose="02040502050505030304" pitchFamily="18" charset="0"/>
            </a:endParaRPr>
          </a:p>
          <a:p>
            <a:r>
              <a:rPr kumimoji="1" lang="en-US" altLang="zh-CN" dirty="0">
                <a:latin typeface="Palatino Linotype" panose="02040502050505030304" pitchFamily="18" charset="0"/>
              </a:rPr>
              <a:t>The Coulomb interaction between electrons should always be repulsive, so the only probable origin of this effective attraction, beyond spin </a:t>
            </a:r>
            <a:r>
              <a:rPr kumimoji="1" lang="en-US" altLang="zh-CN" dirty="0" err="1">
                <a:latin typeface="Palatino Linotype" panose="02040502050505030304" pitchFamily="18" charset="0"/>
              </a:rPr>
              <a:t>superexchange</a:t>
            </a:r>
            <a:r>
              <a:rPr kumimoji="1" lang="en-US" altLang="zh-CN" dirty="0">
                <a:latin typeface="Palatino Linotype" panose="02040502050505030304" pitchFamily="18" charset="0"/>
              </a:rPr>
              <a:t> already accounted for in the Hubbard model, would be coupling to some bosonic excitations. Although multiple bosonic modes may play a role in </a:t>
            </a:r>
            <a:r>
              <a:rPr kumimoji="1" lang="en-US" altLang="zh-CN" dirty="0" err="1">
                <a:latin typeface="Palatino Linotype" panose="02040502050505030304" pitchFamily="18" charset="0"/>
              </a:rPr>
              <a:t>cuprates</a:t>
            </a:r>
            <a:r>
              <a:rPr kumimoji="1" lang="en-US" altLang="zh-CN" dirty="0">
                <a:latin typeface="Palatino Linotype" panose="02040502050505030304" pitchFamily="18" charset="0"/>
              </a:rPr>
              <a:t>, here, we postulate that the attractive V is mediated by phonons, considering the evidence of </a:t>
            </a:r>
            <a:r>
              <a:rPr kumimoji="1" lang="en-US" altLang="zh-CN" dirty="0" err="1">
                <a:latin typeface="Palatino Linotype" panose="02040502050505030304" pitchFamily="18" charset="0"/>
              </a:rPr>
              <a:t>electronphonon</a:t>
            </a:r>
            <a:r>
              <a:rPr kumimoji="1" lang="en-US" altLang="zh-CN" dirty="0">
                <a:latin typeface="Palatino Linotype" panose="02040502050505030304" pitchFamily="18" charset="0"/>
              </a:rPr>
              <a:t> coupling in a variety of </a:t>
            </a:r>
            <a:r>
              <a:rPr kumimoji="1" lang="en-US" altLang="zh-CN" dirty="0" err="1">
                <a:latin typeface="Palatino Linotype" panose="02040502050505030304" pitchFamily="18" charset="0"/>
              </a:rPr>
              <a:t>cuprates</a:t>
            </a:r>
            <a:r>
              <a:rPr kumimoji="1" lang="en-US" altLang="zh-CN" dirty="0">
                <a:latin typeface="Palatino Linotype" panose="02040502050505030304" pitchFamily="18" charset="0"/>
              </a:rPr>
              <a:t>. </a:t>
            </a:r>
          </a:p>
          <a:p>
            <a:endParaRPr kumimoji="1" lang="en-US" altLang="zh-CN" dirty="0">
              <a:latin typeface="Palatino Linotype" panose="02040502050505030304" pitchFamily="18" charset="0"/>
            </a:endParaRPr>
          </a:p>
          <a:p>
            <a:r>
              <a:rPr kumimoji="1" lang="en-US" altLang="zh-CN" dirty="0">
                <a:latin typeface="Palatino Linotype" panose="02040502050505030304" pitchFamily="18" charset="0"/>
              </a:rPr>
              <a:t>(D). CPT simulation’s  -V </a:t>
            </a:r>
            <a:r>
              <a:rPr kumimoji="1" lang="en-US" altLang="zh-CN" dirty="0" err="1">
                <a:latin typeface="Palatino Linotype" panose="02040502050505030304" pitchFamily="18" charset="0"/>
              </a:rPr>
              <a:t>v.s</a:t>
            </a:r>
            <a:r>
              <a:rPr kumimoji="1" lang="en-US" altLang="zh-CN" dirty="0">
                <a:latin typeface="Palatino Linotype" panose="02040502050505030304" pitchFamily="18" charset="0"/>
              </a:rPr>
              <a:t>. folding peak. (squares: 9%; diamonds: 12.5%). Solid lines are quadratic fitting. </a:t>
            </a:r>
          </a:p>
          <a:p>
            <a:r>
              <a:rPr kumimoji="1" lang="en-US" altLang="zh-CN" dirty="0">
                <a:latin typeface="Palatino Linotype" panose="02040502050505030304" pitchFamily="18" charset="0"/>
              </a:rPr>
              <a:t>Inset: Schematic of holon attractions for the pure Hubbard model (lower) and the mediation by bosons (upper). </a:t>
            </a:r>
          </a:p>
          <a:p>
            <a:r>
              <a:rPr kumimoji="1" lang="en-US" altLang="zh-CN" dirty="0">
                <a:solidFill>
                  <a:srgbClr val="00B050"/>
                </a:solidFill>
                <a:latin typeface="Palatino Linotype" panose="02040502050505030304" pitchFamily="18" charset="0"/>
              </a:rPr>
              <a:t>Green springs</a:t>
            </a:r>
            <a:r>
              <a:rPr kumimoji="1" lang="en-US" altLang="zh-CN" dirty="0">
                <a:latin typeface="Palatino Linotype" panose="02040502050505030304" pitchFamily="18" charset="0"/>
              </a:rPr>
              <a:t>:  </a:t>
            </a:r>
            <a:r>
              <a:rPr kumimoji="1" lang="en-US" altLang="zh-CN" dirty="0">
                <a:solidFill>
                  <a:srgbClr val="00B050"/>
                </a:solidFill>
                <a:latin typeface="Palatino Linotype" panose="02040502050505030304" pitchFamily="18" charset="0"/>
              </a:rPr>
              <a:t>electron-phonon coupling</a:t>
            </a:r>
          </a:p>
          <a:p>
            <a:r>
              <a:rPr kumimoji="1" lang="en-US" altLang="zh-CN" dirty="0">
                <a:solidFill>
                  <a:srgbClr val="00B0F0"/>
                </a:solidFill>
                <a:latin typeface="Palatino Linotype" panose="02040502050505030304" pitchFamily="18" charset="0"/>
              </a:rPr>
              <a:t>blue shades: holon distributions</a:t>
            </a:r>
          </a:p>
          <a:p>
            <a:r>
              <a:rPr kumimoji="1" lang="en-US" altLang="zh-CN" dirty="0">
                <a:solidFill>
                  <a:srgbClr val="FF0000"/>
                </a:solidFill>
                <a:latin typeface="Palatino Linotype" panose="02040502050505030304" pitchFamily="18" charset="0"/>
              </a:rPr>
              <a:t>red zigzags: AFM-mediated attractions</a:t>
            </a:r>
          </a:p>
          <a:p>
            <a:r>
              <a:rPr kumimoji="1" lang="en-US" altLang="zh-CN" dirty="0">
                <a:solidFill>
                  <a:srgbClr val="00B050"/>
                </a:solidFill>
                <a:latin typeface="Palatino Linotype" panose="02040502050505030304" pitchFamily="18" charset="0"/>
              </a:rPr>
              <a:t>green zigzags: boson-mediated attractions.</a:t>
            </a:r>
            <a:endParaRPr kumimoji="1" lang="zh-CN" altLang="en-US" dirty="0">
              <a:solidFill>
                <a:srgbClr val="00B050"/>
              </a:solidFill>
              <a:latin typeface="Palatino Linotype" panose="02040502050505030304" pitchFamily="18" charset="0"/>
            </a:endParaRPr>
          </a:p>
        </p:txBody>
      </p:sp>
    </p:spTree>
    <p:extLst>
      <p:ext uri="{BB962C8B-B14F-4D97-AF65-F5344CB8AC3E}">
        <p14:creationId xmlns:p14="http://schemas.microsoft.com/office/powerpoint/2010/main" val="4002677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831FD20B-FEA5-6541-8FA3-880993836592}"/>
              </a:ext>
            </a:extLst>
          </p:cNvPr>
          <p:cNvPicPr>
            <a:picLocks noChangeAspect="1"/>
          </p:cNvPicPr>
          <p:nvPr/>
        </p:nvPicPr>
        <p:blipFill rotWithShape="1">
          <a:blip r:embed="rId2"/>
          <a:srcRect l="-70" t="672" r="70" b="10600"/>
          <a:stretch/>
        </p:blipFill>
        <p:spPr>
          <a:xfrm>
            <a:off x="845647" y="0"/>
            <a:ext cx="9776518" cy="907837"/>
          </a:xfrm>
          <a:prstGeom prst="rect">
            <a:avLst/>
          </a:prstGeom>
        </p:spPr>
      </p:pic>
      <p:sp>
        <p:nvSpPr>
          <p:cNvPr id="5" name="文本框 4">
            <a:extLst>
              <a:ext uri="{FF2B5EF4-FFF2-40B4-BE49-F238E27FC236}">
                <a16:creationId xmlns:a16="http://schemas.microsoft.com/office/drawing/2014/main" id="{19AC5931-4024-B346-812B-FC79333492FB}"/>
              </a:ext>
            </a:extLst>
          </p:cNvPr>
          <p:cNvSpPr txBox="1"/>
          <p:nvPr/>
        </p:nvSpPr>
        <p:spPr>
          <a:xfrm>
            <a:off x="9524427" y="907837"/>
            <a:ext cx="2667573" cy="307777"/>
          </a:xfrm>
          <a:prstGeom prst="rect">
            <a:avLst/>
          </a:prstGeom>
          <a:noFill/>
        </p:spPr>
        <p:txBody>
          <a:bodyPr wrap="square" rtlCol="0">
            <a:spAutoFit/>
          </a:bodyPr>
          <a:lstStyle/>
          <a:p>
            <a:r>
              <a:rPr kumimoji="1" lang="en-US" altLang="zh-CN" sz="1400" dirty="0" err="1">
                <a:latin typeface="Century Schoolbook" panose="02040604050505020304" pitchFamily="18" charset="0"/>
              </a:rPr>
              <a:t>Arxiv</a:t>
            </a:r>
            <a:r>
              <a:rPr kumimoji="1" lang="en-US" altLang="zh-CN" sz="1400" dirty="0">
                <a:latin typeface="Century Schoolbook" panose="02040604050505020304" pitchFamily="18" charset="0"/>
              </a:rPr>
              <a:t>: 2107.05773v1</a:t>
            </a:r>
            <a:endParaRPr kumimoji="1" lang="zh-CN" altLang="en-US" sz="1400" dirty="0">
              <a:latin typeface="Century Schoolbook" panose="02040604050505020304" pitchFamily="18" charset="0"/>
            </a:endParaRPr>
          </a:p>
        </p:txBody>
      </p:sp>
      <p:pic>
        <p:nvPicPr>
          <p:cNvPr id="6" name="图片 5">
            <a:extLst>
              <a:ext uri="{FF2B5EF4-FFF2-40B4-BE49-F238E27FC236}">
                <a16:creationId xmlns:a16="http://schemas.microsoft.com/office/drawing/2014/main" id="{9A23B542-0F57-2F4E-A60A-72CF6AAE62EE}"/>
              </a:ext>
            </a:extLst>
          </p:cNvPr>
          <p:cNvPicPr>
            <a:picLocks noChangeAspect="1"/>
          </p:cNvPicPr>
          <p:nvPr/>
        </p:nvPicPr>
        <p:blipFill>
          <a:blip r:embed="rId3"/>
          <a:stretch>
            <a:fillRect/>
          </a:stretch>
        </p:blipFill>
        <p:spPr>
          <a:xfrm>
            <a:off x="46628" y="2474340"/>
            <a:ext cx="3757601" cy="2778303"/>
          </a:xfrm>
          <a:prstGeom prst="rect">
            <a:avLst/>
          </a:prstGeom>
        </p:spPr>
      </p:pic>
      <p:sp>
        <p:nvSpPr>
          <p:cNvPr id="7" name="文本框 6">
            <a:extLst>
              <a:ext uri="{FF2B5EF4-FFF2-40B4-BE49-F238E27FC236}">
                <a16:creationId xmlns:a16="http://schemas.microsoft.com/office/drawing/2014/main" id="{A5BCCD6B-A663-E441-B80D-45D53DDB7F45}"/>
              </a:ext>
            </a:extLst>
          </p:cNvPr>
          <p:cNvSpPr txBox="1"/>
          <p:nvPr/>
        </p:nvSpPr>
        <p:spPr>
          <a:xfrm>
            <a:off x="450242" y="1440248"/>
            <a:ext cx="4269492" cy="369332"/>
          </a:xfrm>
          <a:prstGeom prst="rect">
            <a:avLst/>
          </a:prstGeom>
          <a:noFill/>
        </p:spPr>
        <p:txBody>
          <a:bodyPr wrap="square" rtlCol="0">
            <a:spAutoFit/>
          </a:bodyPr>
          <a:lstStyle/>
          <a:p>
            <a:r>
              <a:rPr kumimoji="1" lang="en-US" altLang="zh-CN" dirty="0">
                <a:latin typeface="Palatino Linotype" panose="02040502050505030304" pitchFamily="18" charset="0"/>
              </a:rPr>
              <a:t>Holstein-Hubbard model</a:t>
            </a:r>
          </a:p>
        </p:txBody>
      </p:sp>
      <p:pic>
        <p:nvPicPr>
          <p:cNvPr id="8" name="图片 7">
            <a:extLst>
              <a:ext uri="{FF2B5EF4-FFF2-40B4-BE49-F238E27FC236}">
                <a16:creationId xmlns:a16="http://schemas.microsoft.com/office/drawing/2014/main" id="{9F90B7AA-02B1-2F47-81D7-9815664AE557}"/>
              </a:ext>
            </a:extLst>
          </p:cNvPr>
          <p:cNvPicPr>
            <a:picLocks noChangeAspect="1"/>
          </p:cNvPicPr>
          <p:nvPr/>
        </p:nvPicPr>
        <p:blipFill>
          <a:blip r:embed="rId4"/>
          <a:stretch>
            <a:fillRect/>
          </a:stretch>
        </p:blipFill>
        <p:spPr>
          <a:xfrm>
            <a:off x="3938448" y="1250435"/>
            <a:ext cx="3921149" cy="1118289"/>
          </a:xfrm>
          <a:prstGeom prst="rect">
            <a:avLst/>
          </a:prstGeom>
        </p:spPr>
      </p:pic>
      <p:pic>
        <p:nvPicPr>
          <p:cNvPr id="9" name="图片 8">
            <a:extLst>
              <a:ext uri="{FF2B5EF4-FFF2-40B4-BE49-F238E27FC236}">
                <a16:creationId xmlns:a16="http://schemas.microsoft.com/office/drawing/2014/main" id="{344251DD-07D1-2C4C-B7F3-84F00C4CA2E5}"/>
              </a:ext>
            </a:extLst>
          </p:cNvPr>
          <p:cNvPicPr>
            <a:picLocks noChangeAspect="1"/>
          </p:cNvPicPr>
          <p:nvPr/>
        </p:nvPicPr>
        <p:blipFill>
          <a:blip r:embed="rId5"/>
          <a:stretch>
            <a:fillRect/>
          </a:stretch>
        </p:blipFill>
        <p:spPr>
          <a:xfrm>
            <a:off x="4083861" y="2474340"/>
            <a:ext cx="8017617" cy="3039561"/>
          </a:xfrm>
          <a:prstGeom prst="rect">
            <a:avLst/>
          </a:prstGeom>
        </p:spPr>
      </p:pic>
    </p:spTree>
    <p:extLst>
      <p:ext uri="{BB962C8B-B14F-4D97-AF65-F5344CB8AC3E}">
        <p14:creationId xmlns:p14="http://schemas.microsoft.com/office/powerpoint/2010/main" val="241893880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937</TotalTime>
  <Words>859</Words>
  <Application>Microsoft Macintosh PowerPoint</Application>
  <PresentationFormat>宽屏</PresentationFormat>
  <Paragraphs>60</Paragraphs>
  <Slides>12</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12</vt:i4>
      </vt:variant>
    </vt:vector>
  </HeadingPairs>
  <TitlesOfParts>
    <vt:vector size="22" baseType="lpstr">
      <vt:lpstr>等线</vt:lpstr>
      <vt:lpstr>等线 Light</vt:lpstr>
      <vt:lpstr>Arial</vt:lpstr>
      <vt:lpstr>Cambria Math</vt:lpstr>
      <vt:lpstr>Century Gothic</vt:lpstr>
      <vt:lpstr>Century Schoolbook</vt:lpstr>
      <vt:lpstr>Gill Sans MT</vt:lpstr>
      <vt:lpstr>Palatino Linotype</vt:lpstr>
      <vt:lpstr>Times New Roman</vt:lpstr>
      <vt:lpstr>Office 主题​​</vt:lpstr>
      <vt:lpstr>Anomalously strong near-neighbor attraction in doped 1D cuprate chains</vt:lpstr>
      <vt:lpstr>Spin-charge separation in a 1D system</vt:lpstr>
      <vt:lpstr>The motivation of the experiment</vt:lpstr>
      <vt:lpstr>The 1D cuprate and experiment set up</vt:lpstr>
      <vt:lpstr>ARPES results</vt:lpstr>
      <vt:lpstr>Holon folding</vt:lpstr>
      <vt:lpstr>The near-neighbor attractive interaction</vt:lpstr>
      <vt:lpstr>The near-neighbor attractive interaction</vt:lpstr>
      <vt:lpstr>PowerPoint 演示文稿</vt:lpstr>
      <vt:lpstr>PowerPoint 演示文稿</vt:lpstr>
      <vt:lpstr>Binding energy of the holon and spinon, gives Hubbard U=8t, (t=0.6eV, J=4t^2/U=0.3eV) </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Anomalously strong near-neighbor attraction in doped 1D cuprate chains</dc:title>
  <dc:creator>王 昊昕</dc:creator>
  <cp:lastModifiedBy>王 昊昕</cp:lastModifiedBy>
  <cp:revision>4</cp:revision>
  <dcterms:created xsi:type="dcterms:W3CDTF">2021-09-15T02:57:23Z</dcterms:created>
  <dcterms:modified xsi:type="dcterms:W3CDTF">2021-09-16T05:38:34Z</dcterms:modified>
</cp:coreProperties>
</file>

<file path=docProps/thumbnail.jpeg>
</file>